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876" r:id="rId5"/>
    <p:sldMasterId id="2147483888" r:id="rId6"/>
    <p:sldMasterId id="2147483900" r:id="rId7"/>
    <p:sldMasterId id="2147483912" r:id="rId8"/>
    <p:sldMasterId id="2147483924" r:id="rId9"/>
    <p:sldMasterId id="2147483948" r:id="rId10"/>
    <p:sldMasterId id="2147483972" r:id="rId11"/>
    <p:sldMasterId id="2147483996" r:id="rId12"/>
    <p:sldMasterId id="2147484008" r:id="rId13"/>
    <p:sldMasterId id="2147484032" r:id="rId14"/>
    <p:sldMasterId id="2147484044" r:id="rId15"/>
    <p:sldMasterId id="2147484056" r:id="rId16"/>
  </p:sldMasterIdLst>
  <p:sldIdLst>
    <p:sldId id="291" r:id="rId17"/>
    <p:sldId id="282" r:id="rId18"/>
    <p:sldId id="290" r:id="rId19"/>
    <p:sldId id="292" r:id="rId20"/>
    <p:sldId id="294" r:id="rId21"/>
    <p:sldId id="289" r:id="rId22"/>
    <p:sldId id="287" r:id="rId23"/>
    <p:sldId id="305" r:id="rId24"/>
    <p:sldId id="286" r:id="rId25"/>
    <p:sldId id="308" r:id="rId26"/>
    <p:sldId id="295" r:id="rId27"/>
    <p:sldId id="284" r:id="rId28"/>
    <p:sldId id="309" r:id="rId29"/>
    <p:sldId id="293" r:id="rId30"/>
    <p:sldId id="303" r:id="rId31"/>
    <p:sldId id="304" r:id="rId32"/>
    <p:sldId id="299" r:id="rId33"/>
    <p:sldId id="300" r:id="rId34"/>
    <p:sldId id="276" r:id="rId35"/>
    <p:sldId id="296" r:id="rId36"/>
    <p:sldId id="277" r:id="rId37"/>
    <p:sldId id="301" r:id="rId38"/>
    <p:sldId id="278" r:id="rId39"/>
    <p:sldId id="279" r:id="rId40"/>
    <p:sldId id="280" r:id="rId41"/>
    <p:sldId id="306" r:id="rId42"/>
    <p:sldId id="302" r:id="rId43"/>
    <p:sldId id="257" r:id="rId44"/>
    <p:sldId id="258" r:id="rId45"/>
    <p:sldId id="307" r:id="rId46"/>
    <p:sldId id="259" r:id="rId47"/>
    <p:sldId id="260"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4660"/>
  </p:normalViewPr>
  <p:slideViewPr>
    <p:cSldViewPr>
      <p:cViewPr>
        <p:scale>
          <a:sx n="76" d="100"/>
          <a:sy n="76" d="100"/>
        </p:scale>
        <p:origin x="-996"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B9B49AC-9C29-4E26-A716-2C34E08AE246}"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F68335E-B90B-492B-BDE2-F809686DD5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7754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BF8E0D4-DE00-455B-AFDB-84E310986597}"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A55927A-6160-41A5-B544-F1F9BCEBB91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737764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B184E85-5F2D-4369-ADA3-DFD388BCBEC7}"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BE4DFA9-9760-4F74-A8EF-03CBA57634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23411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81453AC-0E88-4F2B-9BAE-821C77E70D0A}"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7A45123-167B-4F74-B0EE-473D80014CE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91208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3A0F985-347D-4104-A245-C147495929E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4CB889F-32CB-41E1-AC84-903EA1D7278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801713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06B2BA8-9B63-4064-B204-848161A8E16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A953FC3-35EB-45E1-A5F3-5E2C19FD81D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478687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8891481-8D1D-4986-81BD-51A12D13FAF6}"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878152DC-60FB-486E-B1A6-B8834991D2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56086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F5B87C8-2309-4BD2-B7F3-FEEEA58686E9}"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28DDA8C-7FF4-4D1D-A505-C25A476444D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942424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FD0BB46-0FF5-4FE1-B145-9DB05020571A}"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A5D99D6-7FBB-4FA7-A44F-474E2E9F97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74533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673A1A4-BF37-4C83-B57E-F1B59EAF4157}"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9A3F598-6D95-4467-BF25-C6CE5980BB0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624571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F38232B-2404-4B22-8285-79AD88202F4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EC53838-C3B5-40AE-93F0-C5F05E1CF4F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787926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17B8608-3EB0-4566-A89F-F6CFA6DE7BC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4BF9203-176C-4E1E-B832-85F7F25D67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203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7C42F46-37EF-48C0-8578-A315B4276F8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E3F0ADB-C461-4966-8EC4-2C200CFB22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68072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DD9B4AA-53AE-4BCE-AA1B-D7E4427984A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CA59D7F-DAD6-4992-A54C-BDFF4C9CBF4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72707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1E24141-F255-4FC9-900A-BFABD4EBBBA0}"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424D6AF-8D30-4944-A997-3DDA244FA9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78549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54FBD25-01CC-4932-A1F5-E59EE13EC99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D13542D-459F-48BE-B5EA-C6DA0F52DF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216521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47145F4-BDE4-44F1-BDA0-E6F579680993}"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FB24D28-6E86-4787-AAE4-22CC623CE58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71215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2F97786-BF8F-43F6-B017-9EE621499C9D}"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B156871-EA43-42C5-9E6D-9441BF70F9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12929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628409F-C7CA-420D-BAD5-6F951DBA2992}"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51F4A30F-6213-4CC5-BBAD-8C76B774837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22637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D7AC56D-680B-474F-B54D-FC879FB5D670}"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307CD7C4-43F9-4F15-B924-890C583F75F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40493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0EDADEE-75D8-4371-B8C7-9403C0CB91F1}"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888125D-0F2C-4603-9ABD-085D48271AB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58509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A5D7060-FFAA-4B78-9832-6B05C2850D45}"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BF8A4E6-54A2-4F65-B89A-EA4DA1917D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2740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13AB1FA-3FA2-4FD9-ABD4-CC1026CF99FA}"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7DD32D0-3A9E-4E3B-A51A-423CE06915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8486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160F867-1953-452B-8F5A-1A6F15761B8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F78A4CB-AE1F-42B7-8CA5-E00700F717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77955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C6C3BCF-FAE3-4F9A-9E77-1AA5B8E5B75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A86A0E6-0533-4393-B753-D560F43E1F2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63558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F348CB9-B456-4638-9FF7-74E70DFA607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D7E9B92-A5D9-4148-B5DC-7873CB90350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230974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B400327-4AC7-44BC-9095-AF2F6F9A85E1}"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04AF8D8-BA5F-436B-8AC2-3B0E80697DD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22047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83B00F2-B706-4108-83AD-04F4F45D7B8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2E5EE3-B8FA-4620-BC57-0D3AAFA8430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596924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2BC345D-3CAC-4922-8D21-47128463977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69E016-6D44-4197-AF1A-4687CA1D28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32089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388631F-0F9B-4A8D-B62E-E3348B24F067}"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3CB0490E-F3B6-4E96-B98C-7BD3192DCA4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7123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0EFCF3C-7EE1-433A-8AD6-05A69E80AC7E}"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F7340E7D-B188-4831-8963-36745A4E2E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17832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EC7E4EF-FD13-4C93-BAF0-61156F288C55}"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94FF1B3B-ABC8-4D67-A744-C27B823C03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793726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95DB3F4-B465-423D-93A0-01A8F4DE5728}"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8F16A0A-C4D2-41D3-B4E1-C3E3111C00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094034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A5379A0-670E-4627-9388-6020ED770299}"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C423912-3524-4FA7-A7EE-9EB70442ED8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831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D42A05-ED51-456D-9FF2-61DD7D1E674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4222C8F-BE04-440C-9591-489674E532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218908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1DFED2E-FC67-4EDC-96DF-06F006A60F4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D0F12BC-5864-48FA-AD7C-FA0A68F513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077316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C62F0BE-6F60-4A0A-8296-74B73763B37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5F9AAF4-1DA4-4B7E-BA54-46B0FD8CA87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015045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38A3F53-8A79-4E34-A170-8A0E7B9A203A}"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1459357-5702-43BB-A0C2-08D2A7F53A1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383968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C030719-CCD5-43C0-9231-23C28564379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6BD7EE-5851-45E3-8F22-DB1AA6676D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53078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E1452FD-07D0-4AC4-8E3B-4FC70BEE001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854EBF6-68C9-4D65-8DC0-CEC4B6BCC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04357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D12C8C-D44E-499F-B989-E0ED98E36A3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4A0119-1759-40BA-9726-55DC8D2A2A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46146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45103D3-665D-4FC7-B823-54C43B417B7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BA32C56-8C63-4E58-AE80-DFE1A31A53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683728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CE148A7-C8F5-4E46-9313-9DE7FFE91BE0}"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358710-E9C7-4EB3-83D5-9A7BCD283C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466034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1B2896-86A2-4AD5-99A9-9FCEBB2E1AF6}"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56D3CD6-6728-4874-B7B3-96085940FB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973474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79EC243-A6A6-446B-B7D6-B5CBDC6D4BFA}"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344E07D-E30F-488C-96A1-D9E48745D25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5009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0354126-306B-4EB0-8A35-67471295CB40}"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42DF0C4-5657-409E-9369-257D4FE4C55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86228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B8D02E-A0AB-45D9-AB0C-C10786D1385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E272BE2-87FB-4A3B-BCAF-5560EE1ACF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12191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E5C53D-A140-4580-89C0-BD4A2B6C5E3C}"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D9522DA-576F-4B24-BF7B-8363072BDA9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880790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385884-80DD-4193-B4F1-97F62ED550AD}"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3F4DD3D-726C-4C86-9E37-4EB777E9F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24880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B4E3ED-8222-4AB7-964D-1B8C97CC6F0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F373843-07B2-4429-A6AB-EB3874E230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58080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C030719-CCD5-43C0-9231-23C28564379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6BD7EE-5851-45E3-8F22-DB1AA6676D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310661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E1452FD-07D0-4AC4-8E3B-4FC70BEE001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854EBF6-68C9-4D65-8DC0-CEC4B6BCC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55467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D12C8C-D44E-499F-B989-E0ED98E36A3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4A0119-1759-40BA-9726-55DC8D2A2A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04740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45103D3-665D-4FC7-B823-54C43B417B7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BA32C56-8C63-4E58-AE80-DFE1A31A53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521067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CE148A7-C8F5-4E46-9313-9DE7FFE91BE0}"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358710-E9C7-4EB3-83D5-9A7BCD283C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338657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1B2896-86A2-4AD5-99A9-9FCEBB2E1AF6}"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56D3CD6-6728-4874-B7B3-96085940FB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7729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17F70FD-E38C-4F1A-B692-8BD8658CD8E6}"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8224EC7-4C8F-4225-937B-3E54ECE7BC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92545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79EC243-A6A6-446B-B7D6-B5CBDC6D4BFA}"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344E07D-E30F-488C-96A1-D9E48745D25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602919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B8D02E-A0AB-45D9-AB0C-C10786D1385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E272BE2-87FB-4A3B-BCAF-5560EE1ACF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97712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E5C53D-A140-4580-89C0-BD4A2B6C5E3C}"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D9522DA-576F-4B24-BF7B-8363072BDA9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707046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385884-80DD-4193-B4F1-97F62ED550AD}"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3F4DD3D-726C-4C86-9E37-4EB777E9F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063539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B4E3ED-8222-4AB7-964D-1B8C97CC6F0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F373843-07B2-4429-A6AB-EB3874E230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3458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C030719-CCD5-43C0-9231-23C28564379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6BD7EE-5851-45E3-8F22-DB1AA6676D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26074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E1452FD-07D0-4AC4-8E3B-4FC70BEE001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854EBF6-68C9-4D65-8DC0-CEC4B6BCC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53567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D12C8C-D44E-499F-B989-E0ED98E36A3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4A0119-1759-40BA-9726-55DC8D2A2A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71783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45103D3-665D-4FC7-B823-54C43B417B7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BA32C56-8C63-4E58-AE80-DFE1A31A53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956810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CE148A7-C8F5-4E46-9313-9DE7FFE91BE0}"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358710-E9C7-4EB3-83D5-9A7BCD283C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29706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40D51E5-5A05-4C03-A16F-BD252FF5B266}"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C9F233B-1108-46C8-8123-DE789D19FB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789531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1B2896-86A2-4AD5-99A9-9FCEBB2E1AF6}"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56D3CD6-6728-4874-B7B3-96085940FB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362877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79EC243-A6A6-446B-B7D6-B5CBDC6D4BFA}"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344E07D-E30F-488C-96A1-D9E48745D25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16332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B8D02E-A0AB-45D9-AB0C-C10786D1385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E272BE2-87FB-4A3B-BCAF-5560EE1ACF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16290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E5C53D-A140-4580-89C0-BD4A2B6C5E3C}"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D9522DA-576F-4B24-BF7B-8363072BDA9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194973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385884-80DD-4193-B4F1-97F62ED550AD}"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3F4DD3D-726C-4C86-9E37-4EB777E9F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407823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B4E3ED-8222-4AB7-964D-1B8C97CC6F0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F373843-07B2-4429-A6AB-EB3874E230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46462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C030719-CCD5-43C0-9231-23C28564379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E6BD7EE-5851-45E3-8F22-DB1AA6676D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88827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E1452FD-07D0-4AC4-8E3B-4FC70BEE001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854EBF6-68C9-4D65-8DC0-CEC4B6BCC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300802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D12C8C-D44E-499F-B989-E0ED98E36A3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4A0119-1759-40BA-9726-55DC8D2A2A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09411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45103D3-665D-4FC7-B823-54C43B417B7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BA32C56-8C63-4E58-AE80-DFE1A31A53A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8185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41A06C6-8C65-4FFF-8FCC-2952658EE2E8}"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2112449-5F90-4B66-AC29-449AFC3A729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440447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CE148A7-C8F5-4E46-9313-9DE7FFE91BE0}"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358710-E9C7-4EB3-83D5-9A7BCD283C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890418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1B2896-86A2-4AD5-99A9-9FCEBB2E1AF6}"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56D3CD6-6728-4874-B7B3-96085940FB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850574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79EC243-A6A6-446B-B7D6-B5CBDC6D4BFA}"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344E07D-E30F-488C-96A1-D9E48745D25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926230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B8D02E-A0AB-45D9-AB0C-C10786D13854}"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E272BE2-87FB-4A3B-BCAF-5560EE1ACF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821967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E5C53D-A140-4580-89C0-BD4A2B6C5E3C}"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D9522DA-576F-4B24-BF7B-8363072BDA9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132984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4385884-80DD-4193-B4F1-97F62ED550AD}"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3F4DD3D-726C-4C86-9E37-4EB777E9FF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082856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B4E3ED-8222-4AB7-964D-1B8C97CC6F0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F373843-07B2-4429-A6AB-EB3874E230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55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B46A4F2-452B-45FE-9315-0CD02E290FB7}"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F6B4B2A-D266-405C-ACC3-B670F585F2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6379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61C909D-43AD-4727-8434-A8B3C0373C3F}"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A7C6FEC-6C14-455E-89DB-91C65CA188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8180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1315457-80BA-4322-A621-BC15175EAD87}"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107B7B7-B3F8-4663-BA97-E36B0B108E1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922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B85CBC-A4BB-4E05-83DE-E27FE87C45AB}"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A511E9-9E9E-4C2B-AA29-2FC514616E3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7948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2B1BA7-6972-48F2-96DE-42095843C83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1635B44-9904-491B-BDB5-5C5A60F236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53956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242317-4A07-418B-A75A-04E000E0334F}"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6F15E7B-4057-4809-9DDC-1CA6287D69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97470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160F867-1953-452B-8F5A-1A6F15761B8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F78A4CB-AE1F-42B7-8CA5-E00700F717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47734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D42A05-ED51-456D-9FF2-61DD7D1E674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4222C8F-BE04-440C-9591-489674E532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04526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0354126-306B-4EB0-8A35-67471295CB40}"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42DF0C4-5657-409E-9369-257D4FE4C55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0682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17F70FD-E38C-4F1A-B692-8BD8658CD8E6}"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8224EC7-4C8F-4225-937B-3E54ECE7BC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0726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40D51E5-5A05-4C03-A16F-BD252FF5B266}"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C9F233B-1108-46C8-8123-DE789D19FB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86058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41A06C6-8C65-4FFF-8FCC-2952658EE2E8}"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2112449-5F90-4B66-AC29-449AFC3A729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6272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B46A4F2-452B-45FE-9315-0CD02E290FB7}"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F6B4B2A-D266-405C-ACC3-B670F585F2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1052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764BDE6-E0D3-4DDC-BC32-DC60AAFAB305}"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185F248-C6BA-4C09-8641-8B929B3731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26831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61C909D-43AD-4727-8434-A8B3C0373C3F}"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A7C6FEC-6C14-455E-89DB-91C65CA188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84656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B85CBC-A4BB-4E05-83DE-E27FE87C45AB}"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A511E9-9E9E-4C2B-AA29-2FC514616E3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94535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2B1BA7-6972-48F2-96DE-42095843C83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1635B44-9904-491B-BDB5-5C5A60F236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4319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242317-4A07-418B-A75A-04E000E0334F}"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6F15E7B-4057-4809-9DDC-1CA6287D69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196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160F867-1953-452B-8F5A-1A6F15761B89}"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F78A4CB-AE1F-42B7-8CA5-E00700F717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22517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D42A05-ED51-456D-9FF2-61DD7D1E674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4222C8F-BE04-440C-9591-489674E532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20719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0354126-306B-4EB0-8A35-67471295CB40}"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42DF0C4-5657-409E-9369-257D4FE4C55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78826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17F70FD-E38C-4F1A-B692-8BD8658CD8E6}"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8224EC7-4C8F-4225-937B-3E54ECE7BC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49587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40D51E5-5A05-4C03-A16F-BD252FF5B266}"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C9F233B-1108-46C8-8123-DE789D19FBF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52426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41A06C6-8C65-4FFF-8FCC-2952658EE2E8}"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2112449-5F90-4B66-AC29-449AFC3A729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6295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9407C73-3B5E-46DD-8D4E-A6AD2D26F299}"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C1EAABD-7EC1-41E6-BC8B-5CD236DC96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69845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B46A4F2-452B-45FE-9315-0CD02E290FB7}"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F6B4B2A-D266-405C-ACC3-B670F585F2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50942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61C909D-43AD-4727-8434-A8B3C0373C3F}"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A7C6FEC-6C14-455E-89DB-91C65CA188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153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B85CBC-A4BB-4E05-83DE-E27FE87C45AB}"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A511E9-9E9E-4C2B-AA29-2FC514616E3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2373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2B1BA7-6972-48F2-96DE-42095843C83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1635B44-9904-491B-BDB5-5C5A60F236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72148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242317-4A07-418B-A75A-04E000E0334F}"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6F15E7B-4057-4809-9DDC-1CA6287D69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30989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2C06D0-6205-49E6-B536-FAC31022B40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6C3D92-FBBF-47E7-B8F7-6AFBD67598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27667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4F8ECC-4E9C-4F54-97D9-F5320088B26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9E1176D-D130-4743-A2D5-6671661561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91458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E97019F-EE7D-49C3-8314-62A2B9A6FB8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0787DA-A833-47A0-B034-02018AFC7B8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25695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EA3B65-F28B-4016-A72F-317C2CE8449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B2723B-570D-4B2A-8B94-F9480CDE1B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0910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4C7093-7F44-4FF6-A419-2C1C73B92D41}"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100CFE-0932-4C75-9719-E581C42C15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8886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B453A0D-5F16-4124-8EF3-12EFE12B6E39}"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C148751-E03E-4FF5-9F6C-3247115F65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00360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8492687-EBA0-4B16-9B92-F5888182A70E}"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AF2E7AB-266E-45E8-A813-1C285E115C6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72504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31C73D-F324-4EB4-B0BA-0F24D9785399}"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10D3F4E-2CD3-402A-B85D-4A30CFACAA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88372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4E12F9-0BD4-4EB0-8483-C4889A975CF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123DB71-CE53-439C-8997-67CA7DF030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25635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7898E2-1DC5-4092-92B8-BBBA965543A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0AB7AB-95C0-4127-AEFF-F134BA8C5D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2111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8E4A14-CFE0-4693-8219-DAA415C28C9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9D3AA00-59CD-4B8A-849E-72107D61AF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12585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ED709-8BBA-4F00-B645-DD2C3DEC7A0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453102-209B-4688-9DC1-DF3BDD7CB2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5707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2C06D0-6205-49E6-B536-FAC31022B40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6C3D92-FBBF-47E7-B8F7-6AFBD67598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276558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4F8ECC-4E9C-4F54-97D9-F5320088B26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9E1176D-D130-4743-A2D5-6671661561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8180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E97019F-EE7D-49C3-8314-62A2B9A6FB8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0787DA-A833-47A0-B034-02018AFC7B8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8440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EA3B65-F28B-4016-A72F-317C2CE8449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B2723B-570D-4B2A-8B94-F9480CDE1B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10259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20016F5-D65B-4709-8F8F-58CA6AA98A99}"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B51F0D15-8D89-4DBB-A30A-16455E59ACC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41030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4C7093-7F44-4FF6-A419-2C1C73B92D41}"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100CFE-0932-4C75-9719-E581C42C15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14159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8492687-EBA0-4B16-9B92-F5888182A70E}"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AF2E7AB-266E-45E8-A813-1C285E115C6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07493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31C73D-F324-4EB4-B0BA-0F24D9785399}"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10D3F4E-2CD3-402A-B85D-4A30CFACAA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3424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4E12F9-0BD4-4EB0-8483-C4889A975CF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123DB71-CE53-439C-8997-67CA7DF030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23594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7898E2-1DC5-4092-92B8-BBBA965543A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0AB7AB-95C0-4127-AEFF-F134BA8C5D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59968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8E4A14-CFE0-4693-8219-DAA415C28C9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9D3AA00-59CD-4B8A-849E-72107D61AF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39157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ED709-8BBA-4F00-B645-DD2C3DEC7A0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453102-209B-4688-9DC1-DF3BDD7CB2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383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2C06D0-6205-49E6-B536-FAC31022B40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6C3D92-FBBF-47E7-B8F7-6AFBD67598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2638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4F8ECC-4E9C-4F54-97D9-F5320088B26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9E1176D-D130-4743-A2D5-6671661561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21624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E97019F-EE7D-49C3-8314-62A2B9A6FB8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0787DA-A833-47A0-B034-02018AFC7B8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2305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516E206-7026-4F5F-9D72-5E7BFD2F88E1}"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13A892A5-D5A5-4207-856E-66B1683DD56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26626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EA3B65-F28B-4016-A72F-317C2CE8449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B2723B-570D-4B2A-8B94-F9480CDE1B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46190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4C7093-7F44-4FF6-A419-2C1C73B92D41}"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100CFE-0932-4C75-9719-E581C42C15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8170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8492687-EBA0-4B16-9B92-F5888182A70E}"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AF2E7AB-266E-45E8-A813-1C285E115C6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4420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31C73D-F324-4EB4-B0BA-0F24D9785399}"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10D3F4E-2CD3-402A-B85D-4A30CFACAA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4161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4E12F9-0BD4-4EB0-8483-C4889A975CF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123DB71-CE53-439C-8997-67CA7DF030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336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7898E2-1DC5-4092-92B8-BBBA965543A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0AB7AB-95C0-4127-AEFF-F134BA8C5D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06908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8E4A14-CFE0-4693-8219-DAA415C28C9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9D3AA00-59CD-4B8A-849E-72107D61AF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20133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ED709-8BBA-4F00-B645-DD2C3DEC7A0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453102-209B-4688-9DC1-DF3BDD7CB2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7978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2C06D0-6205-49E6-B536-FAC31022B40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6C3D92-FBBF-47E7-B8F7-6AFBD67598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6291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4F8ECC-4E9C-4F54-97D9-F5320088B26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9E1176D-D130-4743-A2D5-6671661561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574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A5C7DC6-6784-40B6-B315-E0A27A0F0D11}"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7829A35-50D3-4E92-9EE1-39152A8744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058332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E97019F-EE7D-49C3-8314-62A2B9A6FB8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0787DA-A833-47A0-B034-02018AFC7B8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646512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EA3B65-F28B-4016-A72F-317C2CE8449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B2723B-570D-4B2A-8B94-F9480CDE1B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10210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4C7093-7F44-4FF6-A419-2C1C73B92D41}"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100CFE-0932-4C75-9719-E581C42C15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24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8492687-EBA0-4B16-9B92-F5888182A70E}"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AF2E7AB-266E-45E8-A813-1C285E115C6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87916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31C73D-F324-4EB4-B0BA-0F24D9785399}"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10D3F4E-2CD3-402A-B85D-4A30CFACAA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13830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4E12F9-0BD4-4EB0-8483-C4889A975CF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123DB71-CE53-439C-8997-67CA7DF030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68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7898E2-1DC5-4092-92B8-BBBA965543A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0AB7AB-95C0-4127-AEFF-F134BA8C5D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75547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8E4A14-CFE0-4693-8219-DAA415C28C9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9D3AA00-59CD-4B8A-849E-72107D61AF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800780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ED709-8BBA-4F00-B645-DD2C3DEC7A0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453102-209B-4688-9DC1-DF3BDD7CB2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434762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2C06D0-6205-49E6-B536-FAC31022B40B}"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D6C3D92-FBBF-47E7-B8F7-6AFBD67598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0098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B83EE20-F033-442D-8E79-B723884DFCCA}"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7C39F38-CBC0-4723-99F2-EFEBE406B9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05557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4F8ECC-4E9C-4F54-97D9-F5320088B26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9E1176D-D130-4743-A2D5-6671661561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96924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E97019F-EE7D-49C3-8314-62A2B9A6FB8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0787DA-A833-47A0-B034-02018AFC7B8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86191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EA3B65-F28B-4016-A72F-317C2CE8449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B2723B-570D-4B2A-8B94-F9480CDE1B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414648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4C7093-7F44-4FF6-A419-2C1C73B92D41}" type="datetimeFigureOut">
              <a:rPr lang="ru-RU">
                <a:solidFill>
                  <a:prstClr val="black">
                    <a:tint val="75000"/>
                  </a:prstClr>
                </a:solidFill>
              </a:rPr>
              <a:pPr>
                <a:defRPr/>
              </a:pPr>
              <a:t>19.11.2019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0100CFE-0932-4C75-9719-E581C42C15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55616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8492687-EBA0-4B16-9B92-F5888182A70E}" type="datetimeFigureOut">
              <a:rPr lang="ru-RU">
                <a:solidFill>
                  <a:prstClr val="black">
                    <a:tint val="75000"/>
                  </a:prstClr>
                </a:solidFill>
              </a:rPr>
              <a:pPr>
                <a:defRPr/>
              </a:pPr>
              <a:t>19.11.2019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AF2E7AB-266E-45E8-A813-1C285E115C6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3349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31C73D-F324-4EB4-B0BA-0F24D9785399}" type="datetimeFigureOut">
              <a:rPr lang="ru-RU">
                <a:solidFill>
                  <a:prstClr val="black">
                    <a:tint val="75000"/>
                  </a:prstClr>
                </a:solidFill>
              </a:rPr>
              <a:pPr>
                <a:defRPr/>
              </a:pPr>
              <a:t>19.11.2019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10D3F4E-2CD3-402A-B85D-4A30CFACAA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8108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64E12F9-0BD4-4EB0-8483-C4889A975CFE}"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123DB71-CE53-439C-8997-67CA7DF030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99622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7898E2-1DC5-4092-92B8-BBBA965543A0}" type="datetimeFigureOut">
              <a:rPr lang="ru-RU">
                <a:solidFill>
                  <a:prstClr val="black">
                    <a:tint val="75000"/>
                  </a:prstClr>
                </a:solidFill>
              </a:rPr>
              <a:pPr>
                <a:defRPr/>
              </a:pPr>
              <a:t>19.11.2019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00AB7AB-95C0-4127-AEFF-F134BA8C5D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70251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18E4A14-CFE0-4693-8219-DAA415C28C9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9D3AA00-59CD-4B8A-849E-72107D61AF8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93779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40ED709-8BBA-4F00-B645-DD2C3DEC7A0E}"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453102-209B-4688-9DC1-DF3BDD7CB2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9005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5BF3C9F-A238-4B19-97B7-2A7CB3B889D4}"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41B0204-E825-463D-9FFD-E7F5EC2E8AF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0700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DD2442C-9163-4B34-AFB5-8FEC2CB56133}"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39BC40F-A56B-41F8-9424-19062EE757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229437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24CBCE3-A64E-44B9-83C0-5F5C2E66A38D}"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E06248F-409F-41A0-9B9C-6921F555C6D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5606504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869D182-F785-44A3-AFEC-8E7A13C1ED30}"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690E80E-1206-48EB-AA27-C0C46D082A5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703413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9374B6B-929F-46E8-AE7A-40C16EF2CB5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312A00-70E4-4097-BA07-E238039FCA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5729523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9374B6B-929F-46E8-AE7A-40C16EF2CB5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312A00-70E4-4097-BA07-E238039FCA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9893531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9374B6B-929F-46E8-AE7A-40C16EF2CB5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312A00-70E4-4097-BA07-E238039FCA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783112"/>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9374B6B-929F-46E8-AE7A-40C16EF2CB52}"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312A00-70E4-4097-BA07-E238039FCA0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2242299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D99C08E-D493-4970-9455-1C7D97C12AF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EE21036-EF7D-4768-A34B-3EE7CBBB7B0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641446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D99C08E-D493-4970-9455-1C7D97C12AF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EE21036-EF7D-4768-A34B-3EE7CBBB7B0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47160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D99C08E-D493-4970-9455-1C7D97C12AFC}"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EE21036-EF7D-4768-A34B-3EE7CBBB7B0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931013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5C64F9B-A802-4B3F-932C-CA85AA838DE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BB61FF-452F-4D8A-819F-6020BEA44E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542516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5C64F9B-A802-4B3F-932C-CA85AA838DE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BB61FF-452F-4D8A-819F-6020BEA44E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780388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5C64F9B-A802-4B3F-932C-CA85AA838DE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BB61FF-452F-4D8A-819F-6020BEA44E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0610336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5C64F9B-A802-4B3F-932C-CA85AA838DE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BB61FF-452F-4D8A-819F-6020BEA44E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9753078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5C64F9B-A802-4B3F-932C-CA85AA838DE8}" type="datetimeFigureOut">
              <a:rPr lang="ru-RU">
                <a:solidFill>
                  <a:prstClr val="black">
                    <a:tint val="75000"/>
                  </a:prstClr>
                </a:solidFill>
              </a:rPr>
              <a:pPr>
                <a:defRPr/>
              </a:pPr>
              <a:t>19.11.2019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BB61FF-452F-4D8A-819F-6020BEA44E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3139542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0.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0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1.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6.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5.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179512" y="404664"/>
            <a:ext cx="8856984" cy="1296144"/>
          </a:xfrm>
        </p:spPr>
        <p:txBody>
          <a:bodyPr rtlCol="0">
            <a:normAutofit fontScale="77500" lnSpcReduction="20000"/>
          </a:bodyPr>
          <a:lstStyle/>
          <a:p>
            <a:pPr eaLnBrk="1" fontAlgn="auto" hangingPunct="1">
              <a:lnSpc>
                <a:spcPct val="90000"/>
              </a:lnSpc>
              <a:spcAft>
                <a:spcPts val="0"/>
              </a:spcAft>
              <a:defRPr/>
            </a:pPr>
            <a:r>
              <a:rPr lang="ru-RU" b="1" dirty="0" smtClean="0">
                <a:solidFill>
                  <a:srgbClr val="0070C0"/>
                </a:solidFill>
                <a:latin typeface="Times New Roman" pitchFamily="18" charset="0"/>
                <a:cs typeface="Times New Roman" pitchFamily="18" charset="0"/>
              </a:rPr>
              <a:t>Муниципальное общеобразовательное учреждение «Центр образования Ревякинский»</a:t>
            </a:r>
          </a:p>
          <a:p>
            <a:pPr eaLnBrk="1" fontAlgn="auto" hangingPunct="1">
              <a:lnSpc>
                <a:spcPct val="90000"/>
              </a:lnSpc>
              <a:spcAft>
                <a:spcPts val="0"/>
              </a:spcAft>
              <a:defRPr/>
            </a:pPr>
            <a:r>
              <a:rPr lang="ru-RU" b="1" dirty="0" smtClean="0">
                <a:solidFill>
                  <a:srgbClr val="0070C0"/>
                </a:solidFill>
                <a:latin typeface="Times New Roman" pitchFamily="18" charset="0"/>
                <a:cs typeface="Times New Roman" pitchFamily="18" charset="0"/>
              </a:rPr>
              <a:t>Тема</a:t>
            </a:r>
            <a:r>
              <a:rPr lang="ru-RU" sz="4000" b="1" dirty="0" smtClean="0">
                <a:solidFill>
                  <a:schemeClr val="tx2">
                    <a:lumMod val="60000"/>
                    <a:lumOff val="40000"/>
                  </a:schemeClr>
                </a:solidFill>
                <a:latin typeface="Times New Roman" pitchFamily="18" charset="0"/>
                <a:cs typeface="Times New Roman" pitchFamily="18" charset="0"/>
              </a:rPr>
              <a:t>: </a:t>
            </a:r>
            <a:r>
              <a:rPr lang="ru-RU" sz="4000" b="1" dirty="0" smtClean="0">
                <a:solidFill>
                  <a:srgbClr val="FF0000"/>
                </a:solidFill>
                <a:latin typeface="Times New Roman" pitchFamily="18" charset="0"/>
                <a:cs typeface="Times New Roman" pitchFamily="18" charset="0"/>
              </a:rPr>
              <a:t>«</a:t>
            </a:r>
            <a:r>
              <a:rPr lang="ru-RU" sz="4000" b="1" dirty="0">
                <a:solidFill>
                  <a:srgbClr val="0070C0"/>
                </a:solidFill>
                <a:latin typeface="Times New Roman" pitchFamily="18" charset="0"/>
                <a:cs typeface="Times New Roman" pitchFamily="18" charset="0"/>
              </a:rPr>
              <a:t>Мы выбираем здоровый образ </a:t>
            </a:r>
            <a:r>
              <a:rPr lang="ru-RU" sz="4000" b="1" dirty="0" smtClean="0">
                <a:solidFill>
                  <a:srgbClr val="0070C0"/>
                </a:solidFill>
                <a:latin typeface="Times New Roman" pitchFamily="18" charset="0"/>
                <a:cs typeface="Times New Roman" pitchFamily="18" charset="0"/>
              </a:rPr>
              <a:t>жизни</a:t>
            </a:r>
            <a:r>
              <a:rPr lang="ru-RU" sz="4000" b="1" dirty="0" smtClean="0">
                <a:solidFill>
                  <a:srgbClr val="FF0000"/>
                </a:solidFill>
                <a:latin typeface="Times New Roman" pitchFamily="18" charset="0"/>
                <a:cs typeface="Times New Roman" pitchFamily="18" charset="0"/>
              </a:rPr>
              <a:t>»</a:t>
            </a:r>
            <a:endParaRPr lang="ru-RU" sz="4000" dirty="0">
              <a:solidFill>
                <a:srgbClr val="FF0000"/>
              </a:solidFill>
              <a:latin typeface="Times New Roman" pitchFamily="18" charset="0"/>
              <a:cs typeface="Times New Roman" pitchFamily="18" charset="0"/>
            </a:endParaRPr>
          </a:p>
          <a:p>
            <a:pPr eaLnBrk="1" fontAlgn="auto" hangingPunct="1">
              <a:spcAft>
                <a:spcPts val="0"/>
              </a:spcAft>
              <a:buFont typeface="Arial" pitchFamily="34" charset="0"/>
              <a:buNone/>
              <a:defRPr/>
            </a:pPr>
            <a:endParaRPr lang="ru-RU" dirty="0"/>
          </a:p>
        </p:txBody>
      </p:sp>
      <p:sp>
        <p:nvSpPr>
          <p:cNvPr id="2053" name="TextBox 6"/>
          <p:cNvSpPr txBox="1">
            <a:spLocks noChangeArrowheads="1"/>
          </p:cNvSpPr>
          <p:nvPr/>
        </p:nvSpPr>
        <p:spPr bwMode="auto">
          <a:xfrm>
            <a:off x="3286125" y="4906955"/>
            <a:ext cx="5500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ru-RU" sz="2400" dirty="0" smtClean="0">
                <a:solidFill>
                  <a:prstClr val="black"/>
                </a:solidFill>
                <a:latin typeface="Times New Roman" pitchFamily="18" charset="0"/>
                <a:cs typeface="Times New Roman" pitchFamily="18" charset="0"/>
              </a:rPr>
              <a:t>Подготовила:</a:t>
            </a:r>
          </a:p>
          <a:p>
            <a:pPr algn="r" eaLnBrk="1" fontAlgn="base" hangingPunct="1">
              <a:spcBef>
                <a:spcPct val="0"/>
              </a:spcBef>
              <a:spcAft>
                <a:spcPct val="0"/>
              </a:spcAft>
            </a:pPr>
            <a:r>
              <a:rPr lang="ru-RU" sz="2400" dirty="0" smtClean="0">
                <a:solidFill>
                  <a:prstClr val="black"/>
                </a:solidFill>
                <a:latin typeface="Times New Roman" pitchFamily="18" charset="0"/>
                <a:cs typeface="Times New Roman" pitchFamily="18" charset="0"/>
              </a:rPr>
              <a:t>Инструктор по физической культуре</a:t>
            </a:r>
          </a:p>
          <a:p>
            <a:pPr algn="r" eaLnBrk="1" fontAlgn="base" hangingPunct="1">
              <a:spcBef>
                <a:spcPct val="0"/>
              </a:spcBef>
              <a:spcAft>
                <a:spcPct val="0"/>
              </a:spcAft>
            </a:pPr>
            <a:r>
              <a:rPr lang="ru-RU" sz="2400" dirty="0" smtClean="0">
                <a:solidFill>
                  <a:prstClr val="black"/>
                </a:solidFill>
                <a:latin typeface="Times New Roman" pitchFamily="18" charset="0"/>
                <a:cs typeface="Times New Roman" pitchFamily="18" charset="0"/>
              </a:rPr>
              <a:t>МОУ «ЦО Ревякинский»</a:t>
            </a:r>
          </a:p>
          <a:p>
            <a:pPr algn="r" eaLnBrk="1" fontAlgn="base" hangingPunct="1">
              <a:spcBef>
                <a:spcPct val="0"/>
              </a:spcBef>
              <a:spcAft>
                <a:spcPct val="0"/>
              </a:spcAft>
            </a:pPr>
            <a:r>
              <a:rPr lang="ru-RU" sz="2400" dirty="0" smtClean="0">
                <a:solidFill>
                  <a:prstClr val="black"/>
                </a:solidFill>
                <a:latin typeface="Times New Roman" pitchFamily="18" charset="0"/>
                <a:cs typeface="Times New Roman" pitchFamily="18" charset="0"/>
              </a:rPr>
              <a:t>Бакулина В.В.</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64793"/>
            <a:ext cx="4896544" cy="380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128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457200" y="548680"/>
            <a:ext cx="8229600" cy="5976664"/>
          </a:xfrm>
        </p:spPr>
        <p:txBody>
          <a:bodyPr/>
          <a:lstStyle/>
          <a:p>
            <a:pPr marL="0" indent="0">
              <a:buNone/>
            </a:pPr>
            <a:r>
              <a:rPr lang="ru-RU" b="1" dirty="0"/>
              <a:t>Как правильно сидеть за столом:</a:t>
            </a:r>
          </a:p>
          <a:p>
            <a:r>
              <a:rPr lang="ru-RU" sz="1800" dirty="0"/>
              <a:t>Садиться за стол можно только с чистыми руками;</a:t>
            </a:r>
          </a:p>
          <a:p>
            <a:r>
              <a:rPr lang="ru-RU" sz="1800" dirty="0"/>
              <a:t>Сидеть надо прямо, не раскачиваясь;</a:t>
            </a:r>
          </a:p>
          <a:p>
            <a:r>
              <a:rPr lang="ru-RU" sz="1800" dirty="0"/>
              <a:t>На стол можно положить только запястья, а не локти;</a:t>
            </a:r>
          </a:p>
          <a:p>
            <a:r>
              <a:rPr lang="ru-RU" sz="1800" dirty="0"/>
              <a:t>Руки следует держать как можно ближе к туловищу;</a:t>
            </a:r>
          </a:p>
          <a:p>
            <a:r>
              <a:rPr lang="ru-RU" sz="1800" dirty="0"/>
              <a:t>Сидя за столом, можно лишь слегка наклонить голову над тарелкой;</a:t>
            </a:r>
          </a:p>
          <a:p>
            <a:r>
              <a:rPr lang="ru-RU" sz="1800" dirty="0"/>
              <a:t>Разговаривать во время еды естественно и прилично, особенно во время праздничного застолья, но не с полным ртом. </a:t>
            </a:r>
          </a:p>
          <a:p>
            <a:r>
              <a:rPr lang="ru-RU" sz="1800" dirty="0"/>
              <a:t>Во время еды следует:</a:t>
            </a:r>
          </a:p>
          <a:p>
            <a:r>
              <a:rPr lang="ru-RU" sz="1800" dirty="0"/>
              <a:t>Есть размеренно, а не торопливо или чересчур медленно;</a:t>
            </a:r>
          </a:p>
          <a:p>
            <a:r>
              <a:rPr lang="ru-RU" sz="1800" dirty="0"/>
              <a:t>Ждать, пока горячее блюдо или напиток остынут, а не дуть на них;</a:t>
            </a:r>
          </a:p>
          <a:p>
            <a:r>
              <a:rPr lang="ru-RU" sz="1800" dirty="0"/>
              <a:t>Есть беззвучно, а не чавкать;</a:t>
            </a:r>
          </a:p>
          <a:p>
            <a:r>
              <a:rPr lang="ru-RU" sz="1800" dirty="0"/>
              <a:t>Съедать всё, что лежит на тарелке; оставлять пищу некрасиво, но и вытирать тарелку хлебом досуха не следует;</a:t>
            </a:r>
          </a:p>
          <a:p>
            <a:r>
              <a:rPr lang="ru-RU" sz="1800" dirty="0"/>
              <a:t>Набирать соль специальной ложечкой или кончиком ножа;</a:t>
            </a:r>
          </a:p>
          <a:p>
            <a:r>
              <a:rPr lang="ru-RU" sz="1800" dirty="0"/>
              <a:t>Насыпать сахарный песок в чай или другой напиток специальной ложкой.</a:t>
            </a:r>
          </a:p>
          <a:p>
            <a:r>
              <a:rPr lang="ru-RU" sz="1800" dirty="0"/>
              <a:t>Не забывайте пользоваться салфетками!</a:t>
            </a:r>
          </a:p>
          <a:p>
            <a:endParaRPr lang="ru-RU" dirty="0"/>
          </a:p>
        </p:txBody>
      </p:sp>
    </p:spTree>
    <p:extLst>
      <p:ext uri="{BB962C8B-B14F-4D97-AF65-F5344CB8AC3E}">
        <p14:creationId xmlns:p14="http://schemas.microsoft.com/office/powerpoint/2010/main" val="119180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875" b="21875"/>
          <a:stretch>
            <a:fillRect/>
          </a:stretch>
        </p:blipFill>
        <p:spPr>
          <a:xfrm>
            <a:off x="467544" y="260648"/>
            <a:ext cx="4896544"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1\Desktop\Новая папка (2)\IMG_20191112_122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611547"/>
            <a:ext cx="3384376" cy="45125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6" name="Picture 2" descr="C:\Users\1\Desktop\Новая папка (2)\IMG_20191112_1234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867798"/>
            <a:ext cx="2376264" cy="28495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39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Заголовок 1"/>
          <p:cNvSpPr>
            <a:spLocks noGrp="1"/>
          </p:cNvSpPr>
          <p:nvPr>
            <p:ph type="title"/>
          </p:nvPr>
        </p:nvSpPr>
        <p:spPr>
          <a:xfrm>
            <a:off x="467544" y="188640"/>
            <a:ext cx="8352928" cy="1512168"/>
          </a:xfrm>
        </p:spPr>
        <p:txBody>
          <a:bodyPr/>
          <a:lstStyle/>
          <a:p>
            <a:pPr eaLnBrk="1" hangingPunct="1"/>
            <a:r>
              <a:rPr lang="ru-RU" sz="2400" b="1" dirty="0" smtClean="0">
                <a:solidFill>
                  <a:srgbClr val="FF0000"/>
                </a:solidFill>
                <a:latin typeface="Times New Roman" pitchFamily="18" charset="0"/>
                <a:cs typeface="Times New Roman" pitchFamily="18" charset="0"/>
              </a:rPr>
              <a:t>Правильное питание это залог хорошего самочувствия и здоровья в целом</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Молоко, молоко!</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очень вкусное оно!</a:t>
            </a:r>
            <a:br>
              <a:rPr lang="ru-RU" sz="2400" b="1" dirty="0" smtClean="0">
                <a:solidFill>
                  <a:srgbClr val="FF0000"/>
                </a:solidFill>
                <a:latin typeface="Times New Roman" pitchFamily="18" charset="0"/>
                <a:cs typeface="Times New Roman" pitchFamily="18" charset="0"/>
              </a:rPr>
            </a:br>
            <a:r>
              <a:rPr lang="ru-RU" sz="2400" b="1" dirty="0" smtClean="0">
                <a:solidFill>
                  <a:srgbClr val="FF0000"/>
                </a:solidFill>
                <a:latin typeface="Times New Roman" pitchFamily="18" charset="0"/>
                <a:cs typeface="Times New Roman" pitchFamily="18" charset="0"/>
              </a:rPr>
              <a:t>от него растут все дети  и зверята на планете!</a:t>
            </a:r>
          </a:p>
        </p:txBody>
      </p:sp>
      <p:sp>
        <p:nvSpPr>
          <p:cNvPr id="10247" name="Содержимое 2"/>
          <p:cNvSpPr>
            <a:spLocks noGrp="1"/>
          </p:cNvSpPr>
          <p:nvPr>
            <p:ph idx="1"/>
          </p:nvPr>
        </p:nvSpPr>
        <p:spPr>
          <a:xfrm>
            <a:off x="457200" y="3429000"/>
            <a:ext cx="8147248" cy="2697163"/>
          </a:xfrm>
        </p:spPr>
        <p:txBody>
          <a:bodyPr/>
          <a:lstStyle/>
          <a:p>
            <a:pPr eaLnBrk="1" hangingPunct="1">
              <a:buFont typeface="Arial" charset="0"/>
              <a:buNone/>
            </a:pPr>
            <a:endParaRPr lang="ru-RU" dirty="0" smtClean="0"/>
          </a:p>
          <a:p>
            <a:pPr eaLnBrk="1" hangingPunct="1">
              <a:buFont typeface="Arial" charset="0"/>
              <a:buNone/>
            </a:pPr>
            <a:endParaRPr lang="ru-RU" dirty="0" smtClean="0"/>
          </a:p>
        </p:txBody>
      </p:sp>
      <p:pic>
        <p:nvPicPr>
          <p:cNvPr id="2050" name="Picture 2" descr="C:\Users\1\Desktop\Новая папка (2)\IMG_20191112_102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34259"/>
            <a:ext cx="3168352" cy="37502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1" name="Picture 3" descr="C:\Users\1\Desktop\Новая папка (2)\IMG_20191112_1021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608" y="1901174"/>
            <a:ext cx="3528392"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437113"/>
            <a:ext cx="3096344" cy="22253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3897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19256" cy="562074"/>
          </a:xfrm>
        </p:spPr>
        <p:txBody>
          <a:bodyPr/>
          <a:lstStyle/>
          <a:p>
            <a:r>
              <a:rPr lang="ru-RU" sz="3200" b="1" dirty="0"/>
              <a:t>Игры по питанию для </a:t>
            </a:r>
            <a:r>
              <a:rPr lang="ru-RU" sz="3200" b="1" dirty="0" smtClean="0"/>
              <a:t>детей.</a:t>
            </a:r>
            <a:r>
              <a:rPr lang="ru-RU" sz="3200" b="1" dirty="0"/>
              <a:t/>
            </a:r>
            <a:br>
              <a:rPr lang="ru-RU" sz="3200" b="1" dirty="0"/>
            </a:br>
            <a:endParaRPr lang="ru-RU" sz="3200" b="1" dirty="0"/>
          </a:p>
        </p:txBody>
      </p:sp>
      <p:sp>
        <p:nvSpPr>
          <p:cNvPr id="3" name="Объект 2"/>
          <p:cNvSpPr>
            <a:spLocks noGrp="1"/>
          </p:cNvSpPr>
          <p:nvPr>
            <p:ph idx="1"/>
          </p:nvPr>
        </p:nvSpPr>
        <p:spPr>
          <a:xfrm>
            <a:off x="107504" y="620688"/>
            <a:ext cx="8856984" cy="6237312"/>
          </a:xfrm>
        </p:spPr>
        <p:txBody>
          <a:bodyPr/>
          <a:lstStyle/>
          <a:p>
            <a:pPr marL="0" indent="0">
              <a:buNone/>
            </a:pPr>
            <a:r>
              <a:rPr lang="ru-RU" sz="1800" dirty="0"/>
              <a:t>    Игра – это наиболее действенный для ребёнка способ познания и взаимодействия с окружающим </a:t>
            </a:r>
            <a:r>
              <a:rPr lang="ru-RU" sz="1800" dirty="0" smtClean="0"/>
              <a:t>миром</a:t>
            </a:r>
            <a:endParaRPr lang="ru-RU" sz="1800" dirty="0"/>
          </a:p>
          <a:p>
            <a:pPr marL="0" indent="0">
              <a:buNone/>
            </a:pPr>
            <a:r>
              <a:rPr lang="ru-RU" sz="1800" b="1" dirty="0"/>
              <a:t>  Итак, играем</a:t>
            </a:r>
            <a:r>
              <a:rPr lang="ru-RU" sz="1800" dirty="0" smtClean="0"/>
              <a:t>.</a:t>
            </a:r>
            <a:r>
              <a:rPr lang="ru-RU" sz="1800" dirty="0"/>
              <a:t>      “Каши разные нужны”. Взрослый предлагает ребенку вспомнить, какие крупы он знает, и ответить, как будут называться вкусные каши из этих круп?(Каша из гречи – гречневая; каша из риса – рисовая и т.д.)</a:t>
            </a:r>
          </a:p>
          <a:p>
            <a:pPr marL="0" indent="0">
              <a:buNone/>
            </a:pPr>
            <a:r>
              <a:rPr lang="ru-RU" sz="1800" dirty="0"/>
              <a:t>      “Магазин полезных продуктов”. «Покупатель загадывает любой полезный продукт, затем, не называя, описывает его (называет его свойства, качества, то, что из него можно приготовить, чем он полезен) так, чтобы продавец сразу догадался, о каком продукте идет речь</a:t>
            </a:r>
            <a:r>
              <a:rPr lang="ru-RU" sz="1800" dirty="0" smtClean="0"/>
              <a:t>.</a:t>
            </a:r>
          </a:p>
          <a:p>
            <a:pPr marL="0" indent="0">
              <a:buNone/>
            </a:pPr>
            <a:r>
              <a:rPr lang="ru-RU" sz="1800" dirty="0"/>
              <a:t>  </a:t>
            </a:r>
            <a:r>
              <a:rPr lang="ru-RU" sz="1800" b="1" dirty="0"/>
              <a:t>Например</a:t>
            </a:r>
            <a:r>
              <a:rPr lang="ru-RU" sz="1800" b="1" dirty="0" smtClean="0"/>
              <a:t>:</a:t>
            </a:r>
            <a:r>
              <a:rPr lang="ru-RU" sz="1800" dirty="0"/>
              <a:t>  Покупатель. Дайте мне жидкость белого цвета, которая очень полезна для костей и зубов человека. Её можно пить просто так или варить на ней </a:t>
            </a:r>
            <a:r>
              <a:rPr lang="ru-RU" sz="1800" dirty="0" smtClean="0"/>
              <a:t>кашу</a:t>
            </a:r>
            <a:endParaRPr lang="ru-RU" sz="1800" dirty="0"/>
          </a:p>
          <a:p>
            <a:pPr marL="0" indent="0">
              <a:buNone/>
            </a:pPr>
            <a:r>
              <a:rPr lang="ru-RU" sz="1800" dirty="0"/>
              <a:t> Продавец. Это молоко!</a:t>
            </a:r>
          </a:p>
          <a:p>
            <a:pPr marL="0" indent="0">
              <a:buNone/>
            </a:pPr>
            <a:r>
              <a:rPr lang="ru-RU" sz="1800" dirty="0"/>
              <a:t> Далее пары «продавец – покупатель» меняются ролями и игра продолжается.</a:t>
            </a:r>
          </a:p>
          <a:p>
            <a:pPr marL="0" indent="0">
              <a:buNone/>
            </a:pPr>
            <a:r>
              <a:rPr lang="ru-RU" sz="1800" b="1" dirty="0"/>
              <a:t>Игры-загадки.</a:t>
            </a:r>
          </a:p>
          <a:p>
            <a:pPr marL="0" indent="0">
              <a:buNone/>
            </a:pPr>
            <a:r>
              <a:rPr lang="ru-RU" sz="1800" dirty="0" smtClean="0"/>
              <a:t>«Придумай </a:t>
            </a:r>
            <a:r>
              <a:rPr lang="ru-RU" sz="1800" dirty="0"/>
              <a:t>фрукты (овощи) на заданную </a:t>
            </a:r>
            <a:r>
              <a:rPr lang="ru-RU" sz="1800" dirty="0" smtClean="0"/>
              <a:t>букву», «Назови </a:t>
            </a:r>
            <a:r>
              <a:rPr lang="ru-RU" sz="1800" dirty="0"/>
              <a:t>овощи только красного </a:t>
            </a:r>
            <a:r>
              <a:rPr lang="ru-RU" sz="1800" dirty="0" smtClean="0"/>
              <a:t>цвета», «Посчитай </a:t>
            </a:r>
            <a:r>
              <a:rPr lang="ru-RU" sz="1800" dirty="0"/>
              <a:t>фрукты (овощи) (одно яблоко, два яблока…пять яблок</a:t>
            </a:r>
            <a:r>
              <a:rPr lang="ru-RU" sz="1800" dirty="0" smtClean="0"/>
              <a:t>…)», </a:t>
            </a:r>
            <a:endParaRPr lang="ru-RU" sz="1800" dirty="0"/>
          </a:p>
          <a:p>
            <a:pPr marL="0" indent="0">
              <a:buNone/>
            </a:pPr>
            <a:r>
              <a:rPr lang="ru-RU" sz="1800" dirty="0" smtClean="0"/>
              <a:t>«Какие </a:t>
            </a:r>
            <a:r>
              <a:rPr lang="ru-RU" sz="1800" dirty="0"/>
              <a:t>продукты понадобятся для того, чтобы приготовить… (борщ, пюре, запеканку, омлет, компот</a:t>
            </a:r>
            <a:r>
              <a:rPr lang="ru-RU" sz="1800" dirty="0" smtClean="0"/>
              <a:t>…)», «Назови </a:t>
            </a:r>
            <a:r>
              <a:rPr lang="ru-RU" sz="1800" dirty="0"/>
              <a:t>5 полезных продуктов и 5 вредных продуктов. Объясни, в чем их польза, а в чем </a:t>
            </a:r>
            <a:r>
              <a:rPr lang="ru-RU" sz="1800" dirty="0" smtClean="0"/>
              <a:t>вред», «Вспомни </a:t>
            </a:r>
            <a:r>
              <a:rPr lang="ru-RU" sz="1800" dirty="0"/>
              <a:t>и назови 5 разных… (овощей, фруктов, круп, молочных продуктов, хлебобулочных изделий </a:t>
            </a:r>
            <a:r>
              <a:rPr lang="ru-RU" sz="1800" dirty="0" smtClean="0"/>
              <a:t>)»</a:t>
            </a:r>
            <a:endParaRPr lang="ru-RU" dirty="0"/>
          </a:p>
        </p:txBody>
      </p:sp>
    </p:spTree>
    <p:extLst>
      <p:ext uri="{BB962C8B-B14F-4D97-AF65-F5344CB8AC3E}">
        <p14:creationId xmlns:p14="http://schemas.microsoft.com/office/powerpoint/2010/main" val="2742079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634"/>
            <a:ext cx="8568952" cy="646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522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2962672" cy="995710"/>
          </a:xfrm>
        </p:spPr>
        <p:txBody>
          <a:bodyPr/>
          <a:lstStyle/>
          <a:p>
            <a:pPr algn="ctr"/>
            <a:r>
              <a:rPr lang="ru-RU" sz="2800" dirty="0" smtClean="0"/>
              <a:t>Утренняя гимнастика</a:t>
            </a:r>
            <a:endParaRPr lang="ru-RU" sz="28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60232" y="260648"/>
            <a:ext cx="2313682" cy="30849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C:\Users\1\Desktop\Новая папка (2)\IMG_20191113_1507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989373"/>
            <a:ext cx="2355726" cy="3140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1\Desktop\Новая папка (2)\IMG_20191112_0838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16632"/>
            <a:ext cx="257175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1\Desktop\Новая папка (2)\IMG_20191112_0802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3438061"/>
            <a:ext cx="2355726" cy="3140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1\Desktop\Новая папка (2)\IMG_20191112_0838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082" y="1412776"/>
            <a:ext cx="2355726" cy="3140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1\Desktop\Новая папка (2)\IMG_20191112_0801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4293096"/>
            <a:ext cx="1798932" cy="2398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98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79512" y="332656"/>
            <a:ext cx="3816424" cy="6264696"/>
          </a:xfrm>
        </p:spPr>
        <p:txBody>
          <a:bodyPr/>
          <a:lstStyle/>
          <a:p>
            <a:r>
              <a:rPr lang="ru-RU" sz="1600" b="1" dirty="0">
                <a:latin typeface="Times New Roman" pitchFamily="18" charset="0"/>
                <a:cs typeface="Times New Roman" pitchFamily="18" charset="0"/>
              </a:rPr>
              <a:t>Главной целью </a:t>
            </a:r>
            <a:r>
              <a:rPr lang="ru-RU" sz="1600" dirty="0">
                <a:latin typeface="Times New Roman" pitchFamily="18" charset="0"/>
                <a:cs typeface="Times New Roman" pitchFamily="18" charset="0"/>
              </a:rPr>
              <a:t>утренней гимнастики является сохранение и укрепление физического и психического здоровья дошкольников, создание положительного эмоционального тонуса.</a:t>
            </a:r>
          </a:p>
          <a:p>
            <a:r>
              <a:rPr lang="ru-RU" sz="1600" b="1" dirty="0">
                <a:latin typeface="Times New Roman" pitchFamily="18" charset="0"/>
                <a:cs typeface="Times New Roman" pitchFamily="18" charset="0"/>
              </a:rPr>
              <a:t>Задачи утренней гимнастики:</a:t>
            </a:r>
          </a:p>
          <a:p>
            <a:r>
              <a:rPr lang="ru-RU" sz="1600" dirty="0">
                <a:latin typeface="Times New Roman" pitchFamily="18" charset="0"/>
                <a:cs typeface="Times New Roman" pitchFamily="18" charset="0"/>
              </a:rPr>
              <a:t>1.Формировать у детей осознанного отношения к здоровому образу жизни.</a:t>
            </a:r>
          </a:p>
          <a:p>
            <a:r>
              <a:rPr lang="ru-RU" sz="1600" dirty="0">
                <a:latin typeface="Times New Roman" pitchFamily="18" charset="0"/>
                <a:cs typeface="Times New Roman" pitchFamily="18" charset="0"/>
              </a:rPr>
              <a:t>2. Помогать в изучении и совершенствовании двигательных навыков детей посещающих ДОУ.</a:t>
            </a:r>
          </a:p>
          <a:p>
            <a:r>
              <a:rPr lang="ru-RU" sz="1600" dirty="0">
                <a:latin typeface="Times New Roman" pitchFamily="18" charset="0"/>
                <a:cs typeface="Times New Roman" pitchFamily="18" charset="0"/>
              </a:rPr>
              <a:t> 3. Развивать у детей интерес к занятиям физической культурой и спортом.</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4.  В соответствии с возрастными потребностями и возможностями  ребёнка подбирать утренние гимнастики.  </a:t>
            </a:r>
          </a:p>
          <a:p>
            <a:r>
              <a:rPr lang="ru-RU" sz="1600" dirty="0">
                <a:latin typeface="Times New Roman" pitchFamily="18" charset="0"/>
                <a:cs typeface="Times New Roman" pitchFamily="18" charset="0"/>
              </a:rPr>
              <a:t>Таким образом, утренняя гимнастика является неотъемлемым организующим моментом в режиме дня дошкольного учреждения и важной составной частью физкультурно-оздоровительной работы с дошкольниками.</a:t>
            </a:r>
          </a:p>
          <a:p>
            <a:endParaRPr lang="ru-RU" dirty="0"/>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6008" y="273050"/>
            <a:ext cx="2292176" cy="3056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1\Desktop\Новая папка (2)\IMG_20191111_1509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412776"/>
            <a:ext cx="2355726" cy="3140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1" name="Picture 3" descr="C:\Users\1\Desktop\Новая папка (2)\IMG_20191111_1508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2858940"/>
            <a:ext cx="3312368" cy="38824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54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bwMode="auto">
          <a:xfrm>
            <a:off x="609600" y="427038"/>
            <a:ext cx="8229600" cy="566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ru-RU" sz="2500" b="1" dirty="0" smtClean="0">
                <a:latin typeface="Times New Roman" pitchFamily="18" charset="0"/>
                <a:cs typeface="Times New Roman" pitchFamily="18" charset="0"/>
              </a:rPr>
              <a:t>Пребывание </a:t>
            </a:r>
            <a:r>
              <a:rPr lang="ru-RU" sz="2500" b="1" dirty="0" smtClean="0">
                <a:latin typeface="Times New Roman" pitchFamily="18" charset="0"/>
                <a:cs typeface="Times New Roman" pitchFamily="18" charset="0"/>
              </a:rPr>
              <a:t>детей  на свежем воздухе  имеет большое значение  для развития физического  развития дошкольника. Прогулка является первым и наиболее  доступным средством  закаливания детского организма. Она способствует повышению его выносливости и устойчивости к неблагоприятным  воздействиям внешней среды, особенно к простудным заболеваниям.</a:t>
            </a:r>
            <a:br>
              <a:rPr lang="ru-RU" sz="2500" b="1" dirty="0" smtClean="0">
                <a:latin typeface="Times New Roman" pitchFamily="18" charset="0"/>
                <a:cs typeface="Times New Roman" pitchFamily="18" charset="0"/>
              </a:rPr>
            </a:br>
            <a:r>
              <a:rPr lang="ru-RU" sz="2500" b="1" dirty="0" smtClean="0">
                <a:latin typeface="Times New Roman" pitchFamily="18" charset="0"/>
                <a:cs typeface="Times New Roman" pitchFamily="18" charset="0"/>
              </a:rPr>
              <a:t>На прогулке дети играют , много двигаются. Движения усиливают обмен веществ, кровообращение, газообмен, улучшает аппетит. Дети учатся преодолевать различные препятствия , становятся более подвижными,  ловкими , смелыми, выносливыми. У них вырабатываются двигательные умения и навыки, укрепляется мышечная система, повышается жизненный тонус.</a:t>
            </a:r>
            <a:endParaRPr lang="ru-RU" sz="2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99237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1\Desktop\Новая папка (2)\IMG_20191112_123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36912"/>
            <a:ext cx="3888432"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3" name="Picture 3" descr="C:\Users\1\Desktop\Новая папка (2)\IMG_20191112_123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692696"/>
            <a:ext cx="4320480" cy="37170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60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7544" y="260648"/>
            <a:ext cx="8075240" cy="2088232"/>
          </a:xfrm>
        </p:spPr>
        <p:txBody>
          <a:bodyPr/>
          <a:lstStyle/>
          <a:p>
            <a:pPr eaLnBrk="1" hangingPunct="1"/>
            <a:r>
              <a:rPr lang="ru-RU" sz="2400" b="1" dirty="0" smtClean="0">
                <a:solidFill>
                  <a:schemeClr val="tx2"/>
                </a:solidFill>
                <a:latin typeface="Times New Roman" pitchFamily="18" charset="0"/>
                <a:cs typeface="Times New Roman" pitchFamily="18" charset="0"/>
              </a:rPr>
              <a:t>Прогулки.</a:t>
            </a:r>
            <a:r>
              <a:rPr lang="ru-RU" sz="2400" b="1" dirty="0" smtClean="0">
                <a:solidFill>
                  <a:srgbClr val="FF0000"/>
                </a:solidFill>
                <a:latin typeface="Times New Roman" pitchFamily="18" charset="0"/>
                <a:cs typeface="Times New Roman" pitchFamily="18" charset="0"/>
              </a:rPr>
              <a:t/>
            </a:r>
            <a:br>
              <a:rPr lang="ru-RU" sz="2400" b="1" dirty="0" smtClean="0">
                <a:solidFill>
                  <a:srgbClr val="FF0000"/>
                </a:solidFill>
                <a:latin typeface="Times New Roman" pitchFamily="18" charset="0"/>
                <a:cs typeface="Times New Roman" pitchFamily="18" charset="0"/>
              </a:rPr>
            </a:br>
            <a:r>
              <a:rPr lang="ru-RU" sz="2400" b="1" dirty="0" smtClean="0">
                <a:solidFill>
                  <a:schemeClr val="tx2"/>
                </a:solidFill>
                <a:latin typeface="Times New Roman" pitchFamily="18" charset="0"/>
                <a:cs typeface="Times New Roman" pitchFamily="18" charset="0"/>
              </a:rPr>
              <a:t>Воздух которым мы дышим, насыщает клетки нужным количеством кислорода, которое нельзя получить в запертой квартире</a:t>
            </a:r>
          </a:p>
        </p:txBody>
      </p:sp>
      <p:pic>
        <p:nvPicPr>
          <p:cNvPr id="3074" name="Picture 2" descr="C:\Users\1\Desktop\Новая папка (2)\IMG_20191003_171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348880"/>
            <a:ext cx="3384376" cy="4104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204864"/>
            <a:ext cx="3524250" cy="26463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896" y="4148130"/>
            <a:ext cx="30480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2698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09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912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3922018"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38213"/>
            <a:ext cx="3325961" cy="30424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4" name="Picture 2" descr="C:\Users\1\Desktop\Новая папка (2)\IMG_20190518_1156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3" y="2636912"/>
            <a:ext cx="3141583" cy="3944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descr="C:\Users\1\Desktop\Новая папка (2)\15701247254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380656"/>
            <a:ext cx="2520280" cy="32628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8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57200" y="115889"/>
            <a:ext cx="298376" cy="360784"/>
          </a:xfrm>
        </p:spPr>
        <p:txBody>
          <a:bodyPr/>
          <a:lstStyle/>
          <a:p>
            <a:pPr eaLnBrk="1" hangingPunct="1"/>
            <a:r>
              <a:rPr lang="ru-RU" sz="3200" b="1" dirty="0" smtClean="0">
                <a:solidFill>
                  <a:schemeClr val="tx2"/>
                </a:solidFill>
                <a:latin typeface="Times New Roman" pitchFamily="18" charset="0"/>
                <a:cs typeface="Times New Roman" pitchFamily="18" charset="0"/>
              </a:rPr>
              <a:t> </a:t>
            </a:r>
            <a:br>
              <a:rPr lang="ru-RU" sz="3200" b="1" dirty="0" smtClean="0">
                <a:solidFill>
                  <a:schemeClr val="tx2"/>
                </a:solidFill>
                <a:latin typeface="Times New Roman" pitchFamily="18" charset="0"/>
                <a:cs typeface="Times New Roman" pitchFamily="18" charset="0"/>
              </a:rPr>
            </a:br>
            <a:endParaRPr lang="ru-RU" sz="3200" b="1" dirty="0" smtClean="0">
              <a:solidFill>
                <a:schemeClr val="tx2"/>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634"/>
            <a:ext cx="8640960" cy="624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776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692695"/>
            <a:ext cx="7992888" cy="6247864"/>
          </a:xfrm>
          <a:prstGeom prst="rect">
            <a:avLst/>
          </a:prstGeom>
        </p:spPr>
        <p:txBody>
          <a:bodyPr wrap="square">
            <a:spAutoFit/>
          </a:bodyPr>
          <a:lstStyle/>
          <a:p>
            <a:r>
              <a:rPr lang="ru-RU" sz="2000" dirty="0">
                <a:latin typeface="Times New Roman" pitchFamily="18" charset="0"/>
                <a:cs typeface="Times New Roman" pitchFamily="18" charset="0"/>
              </a:rPr>
              <a:t>Как правило, в детском саду здоровый образ жизни реализуется в частности регулярными физическими нагрузками. Ежедневная зарядка, занятия </a:t>
            </a:r>
            <a:r>
              <a:rPr lang="ru-RU" sz="2000" dirty="0" smtClean="0">
                <a:latin typeface="Times New Roman" pitchFamily="18" charset="0"/>
                <a:cs typeface="Times New Roman" pitchFamily="18" charset="0"/>
              </a:rPr>
              <a:t>физкультурой, </a:t>
            </a:r>
            <a:r>
              <a:rPr lang="ru-RU" sz="2000" dirty="0" err="1" smtClean="0">
                <a:latin typeface="Times New Roman" pitchFamily="18" charset="0"/>
                <a:cs typeface="Times New Roman" pitchFamily="18" charset="0"/>
              </a:rPr>
              <a:t>муз.занятия</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подвижные игры на свежем воздухе являются обязательными практически в любом дошкольном учреждении. Не должны стать исключением и выходные дни. Недопустимо оставлять ребенка весь день дома перед телевизором – это чревато не только проблемами со здоровьем, но и развитием патологического стереотипа, при котором у дошкольника формируется представление об отдыхе именно как о пассивном «лежании» и «ничегонеделании». </a:t>
            </a:r>
            <a:r>
              <a:rPr lang="ru-RU" sz="2000" dirty="0" smtClean="0">
                <a:latin typeface="Times New Roman" pitchFamily="18" charset="0"/>
                <a:cs typeface="Times New Roman" pitchFamily="18" charset="0"/>
              </a:rPr>
              <a:t>Необходимо организовывать </a:t>
            </a:r>
            <a:r>
              <a:rPr lang="ru-RU" sz="2000" dirty="0">
                <a:latin typeface="Times New Roman" pitchFamily="18" charset="0"/>
                <a:cs typeface="Times New Roman" pitchFamily="18" charset="0"/>
              </a:rPr>
              <a:t>выезды на природу, посещать </a:t>
            </a:r>
            <a:r>
              <a:rPr lang="ru-RU" sz="2000" dirty="0" smtClean="0">
                <a:latin typeface="Times New Roman" pitchFamily="18" charset="0"/>
                <a:cs typeface="Times New Roman" pitchFamily="18" charset="0"/>
              </a:rPr>
              <a:t>вместе с родителями  </a:t>
            </a:r>
            <a:r>
              <a:rPr lang="ru-RU" sz="2000" dirty="0">
                <a:latin typeface="Times New Roman" pitchFamily="18" charset="0"/>
                <a:cs typeface="Times New Roman" pitchFamily="18" charset="0"/>
              </a:rPr>
              <a:t>спортзалы и стадионы, а в возрасте 5-6 лет вполне можно начинать заниматься некоторыми видами спорта в секциях.</a:t>
            </a:r>
          </a:p>
          <a:p>
            <a:r>
              <a:rPr lang="ru-RU" sz="2000" dirty="0">
                <a:latin typeface="Times New Roman" pitchFamily="18" charset="0"/>
                <a:cs typeface="Times New Roman" pitchFamily="18" charset="0"/>
              </a:rPr>
              <a:t> </a:t>
            </a:r>
          </a:p>
          <a:p>
            <a:r>
              <a:rPr lang="ru-RU" sz="2000" dirty="0">
                <a:latin typeface="Times New Roman" pitchFamily="18" charset="0"/>
                <a:cs typeface="Times New Roman" pitchFamily="18" charset="0"/>
              </a:rPr>
              <a:t>Кроме активного развития костного скелета и мускулатуры рациональная физическая нагрузка учит дошкольника чувствовать свое тело и управлять им, к тому же движение активирует аппетит, улучшает обмен веществ и пищеварительные процессы, тренирует волю и характер, дает ребенку массу позитивных эмоций.</a:t>
            </a:r>
          </a:p>
          <a:p>
            <a:r>
              <a:rPr lang="ru-RU" sz="2000" dirty="0">
                <a:latin typeface="Times New Roman" pitchFamily="18" charset="0"/>
                <a:cs typeface="Times New Roman" pitchFamily="18" charset="0"/>
              </a:rPr>
              <a:t> </a:t>
            </a:r>
            <a:endParaRPr lang="ru-RU" sz="200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530039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Новая папка (2)\IMG_20190325_075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11" y="1041934"/>
            <a:ext cx="2592288" cy="34563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1\Desktop\Новая папка (2)\IMG_20191111_0835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2770127"/>
            <a:ext cx="2912043"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2" name="Picture 2" descr="C:\Users\1\Desktop\Новая папка (2)\IMG_20191112_1234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41928" r="-5692"/>
          <a:stretch/>
        </p:blipFill>
        <p:spPr bwMode="auto">
          <a:xfrm>
            <a:off x="5611835" y="3017240"/>
            <a:ext cx="3333374" cy="25517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descr="C:\Users\1\Desktop\Новая папка (2)\IMG_20191119_0926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188640"/>
            <a:ext cx="2627315" cy="2844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91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Прямоугольник 2"/>
          <p:cNvSpPr>
            <a:spLocks noChangeArrowheads="1"/>
          </p:cNvSpPr>
          <p:nvPr/>
        </p:nvSpPr>
        <p:spPr bwMode="auto">
          <a:xfrm>
            <a:off x="285750" y="1285875"/>
            <a:ext cx="6500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sz="3600" b="1" dirty="0" smtClean="0">
                <a:solidFill>
                  <a:srgbClr val="FF0000"/>
                </a:solidFill>
                <a:latin typeface="Times New Roman" pitchFamily="18" charset="0"/>
                <a:cs typeface="Times New Roman" pitchFamily="18" charset="0"/>
              </a:rPr>
              <a:t>.</a:t>
            </a:r>
            <a:endParaRPr lang="ru-RU" sz="3600" dirty="0" smtClean="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1" y="332656"/>
            <a:ext cx="860673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122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457200" y="274638"/>
            <a:ext cx="8219256" cy="634082"/>
          </a:xfrm>
        </p:spPr>
        <p:txBody>
          <a:bodyPr/>
          <a:lstStyle/>
          <a:p>
            <a:pPr eaLnBrk="1" hangingPunct="1"/>
            <a:r>
              <a:rPr lang="ru-RU" b="1" dirty="0" smtClean="0">
                <a:solidFill>
                  <a:srgbClr val="FF0000"/>
                </a:solidFill>
                <a:latin typeface="Times New Roman" pitchFamily="18" charset="0"/>
                <a:cs typeface="Times New Roman" pitchFamily="18" charset="0"/>
              </a:rPr>
              <a:t/>
            </a:r>
            <a:br>
              <a:rPr lang="ru-RU" b="1" dirty="0" smtClean="0">
                <a:solidFill>
                  <a:srgbClr val="FF0000"/>
                </a:solidFill>
                <a:latin typeface="Times New Roman" pitchFamily="18" charset="0"/>
                <a:cs typeface="Times New Roman" pitchFamily="18" charset="0"/>
              </a:rPr>
            </a:br>
            <a:r>
              <a:rPr lang="ru-RU" b="1" dirty="0">
                <a:solidFill>
                  <a:srgbClr val="FF0000"/>
                </a:solidFill>
                <a:latin typeface="Times New Roman" pitchFamily="18" charset="0"/>
                <a:cs typeface="Times New Roman" pitchFamily="18" charset="0"/>
              </a:rPr>
              <a:t/>
            </a:r>
            <a:br>
              <a:rPr lang="ru-RU" b="1" dirty="0">
                <a:solidFill>
                  <a:srgbClr val="FF0000"/>
                </a:solidFill>
                <a:latin typeface="Times New Roman" pitchFamily="18" charset="0"/>
                <a:cs typeface="Times New Roman" pitchFamily="18" charset="0"/>
              </a:rPr>
            </a:br>
            <a:r>
              <a:rPr lang="ru-RU" b="1" dirty="0" smtClean="0">
                <a:solidFill>
                  <a:srgbClr val="FF0000"/>
                </a:solidFill>
                <a:latin typeface="Times New Roman" pitchFamily="18" charset="0"/>
                <a:cs typeface="Times New Roman" pitchFamily="18" charset="0"/>
              </a:rPr>
              <a:t>Личная гигиена</a:t>
            </a:r>
            <a:br>
              <a:rPr lang="ru-RU" b="1" dirty="0" smtClean="0">
                <a:solidFill>
                  <a:srgbClr val="FF0000"/>
                </a:solidFill>
                <a:latin typeface="Times New Roman" pitchFamily="18" charset="0"/>
                <a:cs typeface="Times New Roman" pitchFamily="18" charset="0"/>
              </a:rPr>
            </a:br>
            <a:r>
              <a:rPr lang="ru-RU" sz="2800" b="1" dirty="0" smtClean="0">
                <a:latin typeface="Times New Roman" pitchFamily="18" charset="0"/>
                <a:cs typeface="Times New Roman" pitchFamily="18" charset="0"/>
              </a:rPr>
              <a:t>Обучение детей правилам личной гигиены, является одной из важнейших задач, которые стоят  перед педагогами при формировании личности человека</a:t>
            </a:r>
            <a:br>
              <a:rPr lang="ru-RU" sz="2800" b="1" dirty="0" smtClean="0">
                <a:latin typeface="Times New Roman" pitchFamily="18" charset="0"/>
                <a:cs typeface="Times New Roman" pitchFamily="18" charset="0"/>
              </a:rPr>
            </a:br>
            <a:endParaRPr lang="ru-RU" sz="2800" b="1" dirty="0" smtClean="0">
              <a:latin typeface="Times New Roman" pitchFamily="18" charset="0"/>
              <a:cs typeface="Times New Roman" pitchFamily="18" charset="0"/>
            </a:endParaRPr>
          </a:p>
        </p:txBody>
      </p:sp>
      <p:pic>
        <p:nvPicPr>
          <p:cNvPr id="2050" name="Picture 2" descr="C:\Users\1\Desktop\Новая папка (2)\IMG_20191112_123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64" y="2420888"/>
            <a:ext cx="3216548" cy="3744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170" name="Picture 2" descr="C:\Users\1\Desktop\Новая папка (2)\IMG_20191112_1235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835" y="2434580"/>
            <a:ext cx="3291830" cy="37170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50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Desktop\Новая папка (2)\IMG_20191112_1236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23" y="116632"/>
            <a:ext cx="4047656" cy="5328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descr="C:\Users\1\Desktop\Новая папка (2)\IMG_20191112_1236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84785"/>
            <a:ext cx="4264446" cy="4906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5729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035497"/>
            <a:ext cx="8424936" cy="8125301"/>
          </a:xfrm>
          <a:prstGeom prst="rect">
            <a:avLst/>
          </a:prstGeom>
        </p:spPr>
        <p:txBody>
          <a:bodyPr wrap="square">
            <a:spAutoFit/>
          </a:bodyPr>
          <a:lstStyle/>
          <a:p>
            <a:endParaRPr lang="ru-RU" b="1" dirty="0" smtClean="0">
              <a:latin typeface="Times New Roman" pitchFamily="18" charset="0"/>
              <a:cs typeface="Times New Roman" pitchFamily="18" charset="0"/>
            </a:endParaRPr>
          </a:p>
          <a:p>
            <a:endParaRPr lang="ru-RU" b="1" dirty="0">
              <a:latin typeface="Times New Roman" pitchFamily="18" charset="0"/>
              <a:cs typeface="Times New Roman" pitchFamily="18" charset="0"/>
            </a:endParaRPr>
          </a:p>
          <a:p>
            <a:endParaRPr lang="ru-RU" b="1" dirty="0" smtClean="0">
              <a:latin typeface="Times New Roman" pitchFamily="18" charset="0"/>
              <a:cs typeface="Times New Roman" pitchFamily="18" charset="0"/>
            </a:endParaRPr>
          </a:p>
          <a:p>
            <a:endParaRPr lang="ru-RU" b="1" dirty="0">
              <a:latin typeface="Times New Roman" pitchFamily="18" charset="0"/>
              <a:cs typeface="Times New Roman" pitchFamily="18" charset="0"/>
            </a:endParaRPr>
          </a:p>
          <a:p>
            <a:r>
              <a:rPr lang="ru-RU" b="1" dirty="0" smtClean="0">
                <a:latin typeface="Times New Roman" pitchFamily="18" charset="0"/>
                <a:cs typeface="Times New Roman" pitchFamily="18" charset="0"/>
              </a:rPr>
              <a:t>Гигиенические </a:t>
            </a:r>
            <a:r>
              <a:rPr lang="ru-RU" b="1" dirty="0">
                <a:latin typeface="Times New Roman" pitchFamily="18" charset="0"/>
                <a:cs typeface="Times New Roman" pitchFamily="18" charset="0"/>
              </a:rPr>
              <a:t>мероприятия и навыки</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Гигиенические мероприятия должны стать для дошкольника обычными и субъективно необходимыми – этого можно достичь регулярностью и возможно более ранним их введением. Однако, несмотря на все воспитательные мероприятия, стоит учитывать, что ребенок дошкольного возраста в большинстве случаев нуждается в контроле. Напоминайте ребенку о необходимости мыть руки, контролируйте его умывание, поощряйте его самостоятельность в этих вопросах</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b="1" dirty="0">
                <a:latin typeface="Times New Roman" pitchFamily="18" charset="0"/>
                <a:cs typeface="Times New Roman" pitchFamily="18" charset="0"/>
              </a:rPr>
              <a:t>Основные гигиенические правила для ребенка дошкольного возраста</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a:p>
            <a:r>
              <a:rPr lang="ru-RU" dirty="0">
                <a:latin typeface="Times New Roman" pitchFamily="18" charset="0"/>
                <a:cs typeface="Times New Roman" pitchFamily="18" charset="0"/>
              </a:rPr>
              <a:t>1.умывание и чистка зубов утром и вечером</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2.мытье рук после гуляния и перед каждым приемом пищи</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3.мытье ног и тазовой области (половых органов и заднего прохода) перед сном</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4.смена нижнего белья один раз в 1-2 дня</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5.мытье всего тела и волос один раз в 5-7 дней</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6.замена постельного белья раз в 2-3 недели</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7.регулярная замена индивидуальных полотенец</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8.использование туалетной бумаги</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          Здесь перечислены только </a:t>
            </a:r>
            <a:r>
              <a:rPr lang="ru-RU" dirty="0">
                <a:latin typeface="Times New Roman" pitchFamily="18" charset="0"/>
                <a:cs typeface="Times New Roman" pitchFamily="18" charset="0"/>
              </a:rPr>
              <a:t>те моменты, которые касаются чистоты, однако в понятие гигиена входит также соблюдение гигиены зрения (освещение, правильная посадка при чтении и рисовании, ограничение просмотра телевизора), гигиена слуха (сводится преимущественно к ограничению громкости передач и музыки), требования к одежде и обуви (соответствие размера, натуральность тканей, свободный покрой) и некоторые другие показатели.</a:t>
            </a:r>
          </a:p>
          <a:p>
            <a:r>
              <a:rPr lang="ru-RU" dirty="0">
                <a:latin typeface="Times New Roman" pitchFamily="18" charset="0"/>
                <a:cs typeface="Times New Roman" pitchFamily="18" charset="0"/>
              </a:rPr>
              <a:t> </a:t>
            </a:r>
            <a:endParaRPr lang="ru-RU"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874715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457200" y="0"/>
            <a:ext cx="8229600" cy="1143000"/>
          </a:xfrm>
        </p:spPr>
        <p:txBody>
          <a:bodyPr/>
          <a:lstStyle/>
          <a:p>
            <a:pPr eaLnBrk="1" hangingPunct="1"/>
            <a:r>
              <a:rPr lang="ru-RU" b="1" dirty="0" smtClean="0">
                <a:solidFill>
                  <a:srgbClr val="FF0000"/>
                </a:solidFill>
                <a:latin typeface="Times New Roman" pitchFamily="18" charset="0"/>
                <a:cs typeface="Times New Roman" pitchFamily="18" charset="0"/>
              </a:rPr>
              <a:t> </a:t>
            </a:r>
          </a:p>
        </p:txBody>
      </p:sp>
      <p:sp>
        <p:nvSpPr>
          <p:cNvPr id="18435" name="Содержимое 2"/>
          <p:cNvSpPr>
            <a:spLocks noGrp="1"/>
          </p:cNvSpPr>
          <p:nvPr>
            <p:ph idx="1"/>
          </p:nvPr>
        </p:nvSpPr>
        <p:spPr>
          <a:xfrm>
            <a:off x="0" y="1214438"/>
            <a:ext cx="8929688" cy="5357812"/>
          </a:xfrm>
        </p:spPr>
        <p:txBody>
          <a:bodyPr/>
          <a:lstStyle/>
          <a:p>
            <a:pPr marL="0" indent="0" eaLnBrk="1" hangingPunct="1">
              <a:buNone/>
            </a:pPr>
            <a:r>
              <a:rPr lang="ru-RU" sz="2400" b="1" dirty="0" smtClean="0">
                <a:solidFill>
                  <a:srgbClr val="7030A0"/>
                </a:solidFill>
                <a:latin typeface="Times New Roman" pitchFamily="18" charset="0"/>
                <a:cs typeface="Times New Roman" pitchFamily="18" charset="0"/>
              </a:rPr>
              <a:t>. </a:t>
            </a:r>
            <a:endParaRPr lang="ru-RU" sz="2800" b="1" dirty="0" smtClean="0">
              <a:solidFill>
                <a:srgbClr val="7030A0"/>
              </a:solidFill>
              <a:latin typeface="Times New Roman" pitchFamily="18" charset="0"/>
              <a:cs typeface="Times New Roman" pitchFamily="18" charset="0"/>
            </a:endParaRPr>
          </a:p>
          <a:p>
            <a:pPr eaLnBrk="1" hangingPunct="1"/>
            <a:endParaRPr lang="ru-RU" sz="2800" b="1" dirty="0" smtClean="0">
              <a:solidFill>
                <a:schemeClr val="tx2"/>
              </a:solidFill>
              <a:latin typeface="Times New Roman" pitchFamily="18" charset="0"/>
              <a:cs typeface="Times New Roman" pitchFamily="18" charset="0"/>
            </a:endParaRPr>
          </a:p>
          <a:p>
            <a:pPr eaLnBrk="1" hangingPunct="1"/>
            <a:endParaRPr lang="ru-RU" sz="2800" b="1" dirty="0" smtClean="0">
              <a:solidFill>
                <a:schemeClr val="tx2"/>
              </a:solidFill>
              <a:latin typeface="Times New Roman" pitchFamily="18" charset="0"/>
              <a:cs typeface="Times New Roman" pitchFamily="18" charset="0"/>
            </a:endParaRPr>
          </a:p>
          <a:p>
            <a:pPr eaLnBrk="1" hangingPunct="1"/>
            <a:endParaRPr lang="ru-RU" sz="2800" b="1" dirty="0" smtClean="0">
              <a:solidFill>
                <a:schemeClr val="tx2"/>
              </a:solidFill>
              <a:latin typeface="Times New Roman" pitchFamily="18" charset="0"/>
              <a:cs typeface="Times New Roman" pitchFamily="18" charset="0"/>
            </a:endParaRPr>
          </a:p>
          <a:p>
            <a:pPr eaLnBrk="1" hangingPunct="1"/>
            <a:endParaRPr lang="ru-RU" sz="3000" b="1" dirty="0" smtClean="0">
              <a:solidFill>
                <a:schemeClr val="tx2"/>
              </a:solidFill>
              <a:latin typeface="Times New Roman" pitchFamily="18" charset="0"/>
              <a:cs typeface="Times New Roman" pitchFamily="18" charset="0"/>
            </a:endParaRPr>
          </a:p>
          <a:p>
            <a:pPr eaLnBrk="1" hangingPunct="1"/>
            <a:endParaRPr lang="ru-RU" dirty="0" smtClean="0"/>
          </a:p>
          <a:p>
            <a:pPr eaLnBrk="1" hangingPunct="1"/>
            <a:endParaRPr lang="ru-RU" b="1" dirty="0" smtClean="0">
              <a:solidFill>
                <a:schemeClr val="tx2"/>
              </a:solidFill>
              <a:latin typeface="Times New Roman" pitchFamily="18" charset="0"/>
              <a:cs typeface="Times New Roman" pitchFamily="18" charset="0"/>
            </a:endParaRPr>
          </a:p>
          <a:p>
            <a:pPr eaLnBrk="1" hangingPunct="1"/>
            <a:endParaRPr lang="ru-RU" dirty="0" smtClean="0"/>
          </a:p>
        </p:txBody>
      </p:sp>
      <p:pic>
        <p:nvPicPr>
          <p:cNvPr id="4" name="Рисунок 3" descr="1.jpeg"/>
          <p:cNvPicPr>
            <a:picLocks noChangeAspect="1"/>
          </p:cNvPicPr>
          <p:nvPr/>
        </p:nvPicPr>
        <p:blipFill>
          <a:blip r:embed="rId2" cstate="print"/>
          <a:stretch>
            <a:fillRect/>
          </a:stretch>
        </p:blipFill>
        <p:spPr>
          <a:xfrm>
            <a:off x="7643834" y="357166"/>
            <a:ext cx="1357322" cy="1785950"/>
          </a:xfrm>
          <a:prstGeom prst="rect">
            <a:avLst/>
          </a:prstGeom>
          <a:effectLst>
            <a:softEdge rad="127000"/>
          </a:effectLst>
        </p:spPr>
      </p:pic>
      <p:pic>
        <p:nvPicPr>
          <p:cNvPr id="4098" name="Picture 2" descr="C:\Users\1\Desktop\Новая папка (2)\IMG_20191112_0901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548680"/>
            <a:ext cx="2664296" cy="30689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099" name="Picture 3" descr="C:\Users\1\Desktop\Новая папка (2)\IMG_20191112_0901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548680"/>
            <a:ext cx="3507854" cy="30689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C:\Users\1\Desktop\Новая папка (2)\IMG_20191112_090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861048"/>
            <a:ext cx="4032448" cy="27517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1" name="Picture 5" descr="C:\Users\1\Desktop\Новая папка (2)\IMG_20191112_1051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927" y="3777974"/>
            <a:ext cx="3206521" cy="26881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08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1\Desktop\Новая папка (2)\IMG_20191112_1231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2736304" cy="3228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7" name="Picture 3" descr="C:\Users\1\Desktop\Новая папка (2)\IMG_20191112_123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32656"/>
            <a:ext cx="4443958" cy="4248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descr="C:\Users\1\Desktop\Новая папка (2)\IMG_20191112_105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789040"/>
            <a:ext cx="3024336" cy="2852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descr="C:\Users\1\Desktop\Новая папка (2)\IMG_20191112_105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1051" y="3561495"/>
            <a:ext cx="3795886" cy="30804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70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42875"/>
            <a:ext cx="8928991" cy="6526213"/>
          </a:xfrm>
        </p:spPr>
        <p:txBody>
          <a:bodyPr rtlCol="0">
            <a:normAutofit/>
          </a:bodyPr>
          <a:lstStyle/>
          <a:p>
            <a:pPr eaLnBrk="1" fontAlgn="auto" hangingPunct="1">
              <a:spcAft>
                <a:spcPts val="0"/>
              </a:spcAft>
              <a:buFont typeface="Arial" charset="0"/>
              <a:buNone/>
              <a:defRPr/>
            </a:pPr>
            <a:r>
              <a:rPr lang="ru-RU" sz="2800" b="1" dirty="0" smtClean="0">
                <a:solidFill>
                  <a:prstClr val="black"/>
                </a:solidFill>
              </a:rPr>
              <a:t>Здоровье – это состояние полного физического, психического и социального благополучия, а не просто отсутствие болезней или каких либо физических дефектов </a:t>
            </a:r>
          </a:p>
          <a:p>
            <a:pPr algn="r" eaLnBrk="1" fontAlgn="auto" hangingPunct="1">
              <a:spcAft>
                <a:spcPts val="0"/>
              </a:spcAft>
              <a:buFont typeface="Arial" charset="0"/>
              <a:buNone/>
              <a:defRPr/>
            </a:pPr>
            <a:r>
              <a:rPr lang="ru-RU" sz="2000" dirty="0" smtClean="0">
                <a:solidFill>
                  <a:prstClr val="black"/>
                </a:solidFill>
              </a:rPr>
              <a:t>(по определению Всемирной организации  здравоохранения)</a:t>
            </a:r>
          </a:p>
          <a:p>
            <a:pPr algn="ctr" eaLnBrk="1" fontAlgn="auto" hangingPunct="1">
              <a:spcAft>
                <a:spcPts val="0"/>
              </a:spcAft>
              <a:buFont typeface="Arial" charset="0"/>
              <a:buNone/>
              <a:defRPr/>
            </a:pPr>
            <a:endParaRPr lang="ru-RU" sz="20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56442"/>
            <a:ext cx="7992888" cy="406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293257"/>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Новая папка (2)\IMG_20191119_11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476672"/>
            <a:ext cx="4066212" cy="4824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1\Desktop\Новая папка (2)\IMG_20191119_1115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48754"/>
            <a:ext cx="3998245" cy="48524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1\Desktop\Новая папка (2)\IMG_20191119_1115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3444423"/>
            <a:ext cx="3096344" cy="32969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86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12845"/>
            <a:ext cx="8640960" cy="6555641"/>
          </a:xfrm>
          <a:prstGeom prst="rect">
            <a:avLst/>
          </a:prstGeom>
        </p:spPr>
        <p:txBody>
          <a:bodyPr wrap="square">
            <a:spAutoFit/>
          </a:bodyPr>
          <a:lstStyle/>
          <a:p>
            <a:r>
              <a:rPr lang="ru-RU" sz="2800" b="1" dirty="0">
                <a:latin typeface="Times New Roman" pitchFamily="18" charset="0"/>
                <a:cs typeface="Times New Roman" pitchFamily="18" charset="0"/>
              </a:rPr>
              <a:t>Благополучная психологическая </a:t>
            </a:r>
            <a:r>
              <a:rPr lang="ru-RU" sz="2800" b="1" dirty="0" smtClean="0">
                <a:latin typeface="Times New Roman" pitchFamily="18" charset="0"/>
                <a:cs typeface="Times New Roman" pitchFamily="18" charset="0"/>
              </a:rPr>
              <a:t>обстановка</a:t>
            </a:r>
            <a:endParaRPr lang="ru-RU" sz="2800" b="1" dirty="0">
              <a:latin typeface="Times New Roman" pitchFamily="18" charset="0"/>
              <a:cs typeface="Times New Roman" pitchFamily="18" charset="0"/>
            </a:endParaRPr>
          </a:p>
          <a:p>
            <a:r>
              <a:rPr lang="ru-RU" sz="2800" dirty="0">
                <a:latin typeface="Times New Roman" pitchFamily="18" charset="0"/>
                <a:cs typeface="Times New Roman" pitchFamily="18" charset="0"/>
              </a:rPr>
              <a:t>Касательно психологической обстановки в дошкольном возрасте значение имеют два аспекта: отношения в семье и обстановка в дошкольном учреждении. Отношения в семье являются основой психологического состояния ребенка: именно от них зависит, насколько ребенок уверен в своих силах, насколько он весел и любознателен, насколько открыт общению и готов к настоящей дружбе. Если ребенок знает, что дома его ждут любящие родители, которым можно поверить все свои тревоги и неудачи, от которых он получит новый заряд любви и тепла, ему по силам будет перенести многие неприятности и невзгоды.</a:t>
            </a:r>
          </a:p>
          <a:p>
            <a:r>
              <a:rPr lang="ru-RU" sz="2800" dirty="0">
                <a:latin typeface="Times New Roman" pitchFamily="18" charset="0"/>
                <a:cs typeface="Times New Roman" pitchFamily="18" charset="0"/>
              </a:rPr>
              <a:t> </a:t>
            </a:r>
            <a:endParaRPr lang="ru-RU" sz="280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864426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6673"/>
            <a:ext cx="8136904" cy="4524315"/>
          </a:xfrm>
          <a:prstGeom prst="rect">
            <a:avLst/>
          </a:prstGeom>
        </p:spPr>
        <p:txBody>
          <a:bodyPr wrap="square">
            <a:spAutoFit/>
          </a:bodyPr>
          <a:lstStyle/>
          <a:p>
            <a:r>
              <a:rPr lang="ru-RU" sz="3200" dirty="0">
                <a:latin typeface="Times New Roman" pitchFamily="18" charset="0"/>
                <a:cs typeface="Times New Roman" pitchFamily="18" charset="0"/>
              </a:rPr>
              <a:t>Для развития психологически полноценной личности следует использовать все возможные способы: творчество, в котором ребенок получает удовольствие от процесса создания чего-то нового и учится выражать свои чувства и эмоции; общение со сверстниками; самостоятельная деятельность и помощь по дому; тренировка выносливости и навыков самоограничения </a:t>
            </a:r>
          </a:p>
        </p:txBody>
      </p:sp>
    </p:spTree>
    <p:extLst>
      <p:ext uri="{BB962C8B-B14F-4D97-AF65-F5344CB8AC3E}">
        <p14:creationId xmlns:p14="http://schemas.microsoft.com/office/powerpoint/2010/main" val="2701803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Новая папка (2)\IMG_20190407_1610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8010" y="232864"/>
            <a:ext cx="2376264"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1\Desktop\Новая папка (2)\IMG_20190412_101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812076"/>
            <a:ext cx="2851584"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1\Desktop\Новая папка (2)\IMG_20190405_092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556792"/>
            <a:ext cx="3347864" cy="44638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2" descr="C:\Users\1\Desktop\фото спортивных пр-ков ср.гр\IMG_08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03948"/>
            <a:ext cx="3240360" cy="32654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71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875" b="21875"/>
          <a:stretch>
            <a:fillRect/>
          </a:stretch>
        </p:blipFill>
        <p:spPr>
          <a:xfrm>
            <a:off x="1547664" y="476672"/>
            <a:ext cx="3274913" cy="24561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1\Desktop\Новая папка (2)\IMG_20191111_0835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9039"/>
            <a:ext cx="2715485" cy="3384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1" name="Picture 3" descr="C:\Users\1\Desktop\Новая папка (2)\IMG_20191112_1236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3356992"/>
            <a:ext cx="2493133" cy="29401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2" descr="C:\Users\1\Desktop\фото спортивных пр-ков ср.гр\IMG_08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1718" y="3212976"/>
            <a:ext cx="4112201" cy="30841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49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57200" y="116632"/>
            <a:ext cx="8229600" cy="576064"/>
          </a:xfrm>
        </p:spPr>
        <p:txBody>
          <a:bodyPr/>
          <a:lstStyle/>
          <a:p>
            <a:pPr algn="l" eaLnBrk="1" hangingPunct="1"/>
            <a:r>
              <a:rPr lang="ru-RU" sz="2800" b="1" dirty="0" smtClean="0">
                <a:solidFill>
                  <a:srgbClr val="FF0000"/>
                </a:solidFill>
                <a:latin typeface="Times New Roman" pitchFamily="18" charset="0"/>
                <a:cs typeface="Times New Roman" pitchFamily="18" charset="0"/>
              </a:rPr>
              <a:t>Основной задачей</a:t>
            </a:r>
          </a:p>
        </p:txBody>
      </p:sp>
      <p:sp>
        <p:nvSpPr>
          <p:cNvPr id="3" name="Содержимое 2"/>
          <p:cNvSpPr>
            <a:spLocks noGrp="1"/>
          </p:cNvSpPr>
          <p:nvPr>
            <p:ph idx="1"/>
          </p:nvPr>
        </p:nvSpPr>
        <p:spPr>
          <a:xfrm>
            <a:off x="179512" y="620688"/>
            <a:ext cx="8784975" cy="4896544"/>
          </a:xfrm>
        </p:spPr>
        <p:txBody>
          <a:bodyPr>
            <a:normAutofit/>
          </a:bodyPr>
          <a:lstStyle/>
          <a:p>
            <a:pPr marL="0" indent="0" eaLnBrk="1" hangingPunct="1">
              <a:lnSpc>
                <a:spcPct val="90000"/>
              </a:lnSpc>
              <a:spcBef>
                <a:spcPct val="0"/>
              </a:spcBef>
              <a:buFont typeface="Arial" charset="0"/>
              <a:buNone/>
              <a:defRPr/>
            </a:pPr>
            <a:r>
              <a:rPr lang="ru-RU" sz="2600" b="1" dirty="0" smtClean="0">
                <a:solidFill>
                  <a:srgbClr val="7030A0"/>
                </a:solidFill>
                <a:latin typeface="Times New Roman" pitchFamily="18" charset="0"/>
                <a:ea typeface="Calibri" pitchFamily="34" charset="0"/>
                <a:cs typeface="Times New Roman" pitchFamily="18" charset="0"/>
              </a:rPr>
              <a:t>в сохранении и укреплении здоровья детей является  формирование у них культуры Здорового  Образа Жизни</a:t>
            </a:r>
          </a:p>
          <a:p>
            <a:pPr marL="0" indent="0" eaLnBrk="1" hangingPunct="1">
              <a:lnSpc>
                <a:spcPct val="90000"/>
              </a:lnSpc>
              <a:spcBef>
                <a:spcPct val="0"/>
              </a:spcBef>
              <a:buFont typeface="Arial" charset="0"/>
              <a:buNone/>
              <a:defRPr/>
            </a:pPr>
            <a:r>
              <a:rPr lang="ru-RU" sz="2600" b="1" dirty="0" smtClean="0">
                <a:solidFill>
                  <a:srgbClr val="7030A0"/>
                </a:solidFill>
                <a:latin typeface="Times New Roman" pitchFamily="18" charset="0"/>
                <a:ea typeface="Calibri" pitchFamily="34" charset="0"/>
                <a:cs typeface="Times New Roman" pitchFamily="18" charset="0"/>
              </a:rPr>
              <a:t>Создание вокруг ребенка </a:t>
            </a:r>
            <a:r>
              <a:rPr lang="ru-RU" sz="2600" b="1" i="1" dirty="0" smtClean="0">
                <a:solidFill>
                  <a:schemeClr val="accent6"/>
                </a:solidFill>
                <a:latin typeface="Times New Roman" pitchFamily="18" charset="0"/>
                <a:ea typeface="Calibri" pitchFamily="34" charset="0"/>
                <a:cs typeface="Times New Roman" pitchFamily="18" charset="0"/>
              </a:rPr>
              <a:t>информационной среды «ЗДОРОВЬЯ»</a:t>
            </a:r>
            <a:r>
              <a:rPr lang="ru-RU" sz="2600" b="1" dirty="0" smtClean="0">
                <a:solidFill>
                  <a:schemeClr val="accent6"/>
                </a:solidFill>
                <a:latin typeface="Times New Roman" pitchFamily="18" charset="0"/>
                <a:ea typeface="Calibri" pitchFamily="34" charset="0"/>
                <a:cs typeface="Times New Roman" pitchFamily="18" charset="0"/>
              </a:rPr>
              <a:t>  </a:t>
            </a:r>
            <a:r>
              <a:rPr lang="ru-RU" sz="2600" b="1" dirty="0" smtClean="0">
                <a:solidFill>
                  <a:schemeClr val="tx2"/>
                </a:solidFill>
                <a:latin typeface="Times New Roman" pitchFamily="18" charset="0"/>
                <a:ea typeface="Calibri" pitchFamily="34" charset="0"/>
                <a:cs typeface="Times New Roman" pitchFamily="18" charset="0"/>
              </a:rPr>
              <a:t>, постепенно приводит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ea typeface="Calibri" pitchFamily="34" charset="0"/>
                <a:cs typeface="Times New Roman" pitchFamily="18" charset="0"/>
              </a:rPr>
              <a:t>к тому, что существующие способы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ea typeface="Calibri" pitchFamily="34" charset="0"/>
                <a:cs typeface="Times New Roman" pitchFamily="18" charset="0"/>
              </a:rPr>
              <a:t>укрепления здоровья становятся</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ea typeface="Calibri" pitchFamily="34" charset="0"/>
                <a:cs typeface="Times New Roman" pitchFamily="18" charset="0"/>
              </a:rPr>
              <a:t> привычными и перерастают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ea typeface="Calibri" pitchFamily="34" charset="0"/>
                <a:cs typeface="Times New Roman" pitchFamily="18" charset="0"/>
              </a:rPr>
              <a:t>в потребность.</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cs typeface="Times New Roman" pitchFamily="18" charset="0"/>
              </a:rPr>
              <a:t>На основе обретаемых знаний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cs typeface="Times New Roman" pitchFamily="18" charset="0"/>
              </a:rPr>
              <a:t>и опыта у детей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cs typeface="Times New Roman" pitchFamily="18" charset="0"/>
              </a:rPr>
              <a:t>вырабатываются самостоятельные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cs typeface="Times New Roman" pitchFamily="18" charset="0"/>
              </a:rPr>
              <a:t>убеждения относительно </a:t>
            </a:r>
          </a:p>
          <a:p>
            <a:pPr marL="0" indent="0" eaLnBrk="1" hangingPunct="1">
              <a:lnSpc>
                <a:spcPct val="90000"/>
              </a:lnSpc>
              <a:spcBef>
                <a:spcPct val="0"/>
              </a:spcBef>
              <a:buFont typeface="Arial" charset="0"/>
              <a:buNone/>
              <a:defRPr/>
            </a:pPr>
            <a:r>
              <a:rPr lang="ru-RU" sz="2600" b="1" dirty="0" smtClean="0">
                <a:solidFill>
                  <a:schemeClr val="tx2"/>
                </a:solidFill>
                <a:latin typeface="Times New Roman" pitchFamily="18" charset="0"/>
                <a:cs typeface="Times New Roman" pitchFamily="18" charset="0"/>
              </a:rPr>
              <a:t>сохранения своего здоровья.</a:t>
            </a:r>
          </a:p>
          <a:p>
            <a:pPr marL="0" indent="0" eaLnBrk="1" hangingPunct="1">
              <a:lnSpc>
                <a:spcPct val="90000"/>
              </a:lnSpc>
              <a:spcBef>
                <a:spcPct val="0"/>
              </a:spcBef>
              <a:buFont typeface="Arial" charset="0"/>
              <a:buNone/>
              <a:defRPr/>
            </a:pPr>
            <a:endParaRPr lang="ru-RU" sz="2600" b="1" dirty="0" smtClean="0">
              <a:solidFill>
                <a:schemeClr val="accent6"/>
              </a:solidFill>
              <a:latin typeface="Times New Roman" pitchFamily="18" charset="0"/>
              <a:cs typeface="Times New Roman" pitchFamily="18" charset="0"/>
            </a:endParaRPr>
          </a:p>
          <a:p>
            <a:pPr marL="0" indent="0" eaLnBrk="1" hangingPunct="1">
              <a:lnSpc>
                <a:spcPct val="90000"/>
              </a:lnSpc>
              <a:defRPr/>
            </a:pPr>
            <a:endParaRPr lang="ru-RU" dirty="0" smtClean="0"/>
          </a:p>
        </p:txBody>
      </p:sp>
      <p:sp>
        <p:nvSpPr>
          <p:cNvPr id="2" name="Прямоугольник 1"/>
          <p:cNvSpPr/>
          <p:nvPr/>
        </p:nvSpPr>
        <p:spPr>
          <a:xfrm>
            <a:off x="323529" y="2852937"/>
            <a:ext cx="8640959" cy="966418"/>
          </a:xfrm>
          <a:prstGeom prst="rect">
            <a:avLst/>
          </a:prstGeom>
        </p:spPr>
        <p:txBody>
          <a:bodyPr wrap="square">
            <a:spAutoFit/>
          </a:bodyPr>
          <a:lstStyle/>
          <a:p>
            <a:pPr lvl="0">
              <a:spcBef>
                <a:spcPct val="20000"/>
              </a:spcBef>
              <a:defRPr/>
            </a:pPr>
            <a:endParaRPr lang="ru-RU" sz="2800" b="1" dirty="0" smtClean="0">
              <a:solidFill>
                <a:srgbClr val="7030A0"/>
              </a:solidFill>
              <a:latin typeface="Times New Roman" pitchFamily="18" charset="0"/>
              <a:cs typeface="Times New Roman" pitchFamily="18" charset="0"/>
            </a:endParaRPr>
          </a:p>
          <a:p>
            <a:pPr marL="342900" lvl="0" indent="-342900">
              <a:spcBef>
                <a:spcPct val="20000"/>
              </a:spcBef>
              <a:buFont typeface="Arial" pitchFamily="34" charset="0"/>
              <a:buChar char="•"/>
              <a:defRPr/>
            </a:pPr>
            <a:endParaRPr lang="ru-RU" sz="2400" b="1" dirty="0">
              <a:solidFill>
                <a:srgbClr val="7030A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276872"/>
            <a:ext cx="3312368" cy="42815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1632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Содержимое 2"/>
          <p:cNvSpPr>
            <a:spLocks noGrp="1"/>
          </p:cNvSpPr>
          <p:nvPr>
            <p:ph idx="1"/>
          </p:nvPr>
        </p:nvSpPr>
        <p:spPr>
          <a:xfrm>
            <a:off x="457200" y="260648"/>
            <a:ext cx="8229600" cy="5865515"/>
          </a:xfrm>
        </p:spPr>
        <p:txBody>
          <a:bodyPr/>
          <a:lstStyle/>
          <a:p>
            <a:pPr marL="0" indent="0" eaLnBrk="1" hangingPunct="1">
              <a:buNone/>
            </a:pPr>
            <a:endParaRPr lang="ru-RU" sz="3600" b="1" dirty="0" smtClean="0">
              <a:solidFill>
                <a:srgbClr val="7030A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899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677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a:t>Пища – это необходимая потребность организма, и обязательное условие существования человека.</a:t>
            </a:r>
          </a:p>
        </p:txBody>
      </p:sp>
      <p:sp>
        <p:nvSpPr>
          <p:cNvPr id="3" name="Объект 2"/>
          <p:cNvSpPr>
            <a:spLocks noGrp="1"/>
          </p:cNvSpPr>
          <p:nvPr>
            <p:ph idx="1"/>
          </p:nvPr>
        </p:nvSpPr>
        <p:spPr>
          <a:xfrm>
            <a:off x="457200" y="1340768"/>
            <a:ext cx="8229600" cy="4785395"/>
          </a:xfrm>
        </p:spPr>
        <p:txBody>
          <a:bodyPr/>
          <a:lstStyle/>
          <a:p>
            <a:pPr marL="0" indent="0">
              <a:buNone/>
            </a:pPr>
            <a:r>
              <a:rPr lang="ru-RU" dirty="0" smtClean="0"/>
              <a:t>      </a:t>
            </a:r>
            <a:r>
              <a:rPr lang="ru-RU" dirty="0"/>
              <a:t>Количество энергии, поступающей в организм с продуктами, равно количеству энергии, затраченной ребёнком.</a:t>
            </a:r>
            <a:r>
              <a:rPr lang="ru-RU" dirty="0" smtClean="0"/>
              <a:t> Еда </a:t>
            </a:r>
            <a:r>
              <a:rPr lang="ru-RU" dirty="0"/>
              <a:t>должна приносить радость! Она служит важным источником положительных эмоций. Замечено, что больше всего наслаждения получает не обжоры, а гурманы, для кого еда – приключение, кто любит пробовать диковинные блюда, знакомится с кухнями разных народов, осваивать новые рецепты и необычные блюда</a:t>
            </a:r>
            <a:r>
              <a:rPr lang="ru-RU" dirty="0" smtClean="0"/>
              <a:t>.</a:t>
            </a:r>
          </a:p>
          <a:p>
            <a:pPr marL="0" indent="0">
              <a:buNone/>
            </a:pPr>
            <a:r>
              <a:rPr lang="ru-RU" dirty="0"/>
              <a:t> </a:t>
            </a:r>
          </a:p>
        </p:txBody>
      </p:sp>
    </p:spTree>
    <p:extLst>
      <p:ext uri="{BB962C8B-B14F-4D97-AF65-F5344CB8AC3E}">
        <p14:creationId xmlns:p14="http://schemas.microsoft.com/office/powerpoint/2010/main" val="4028102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1\Desktop\Новая папка (2)\IMG_20191112_122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21" y="476672"/>
            <a:ext cx="2952328" cy="3219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0" y="0"/>
            <a:ext cx="9036496" cy="980728"/>
          </a:xfrm>
        </p:spPr>
        <p:txBody>
          <a:bodyPr rtlCol="0">
            <a:normAutofit fontScale="90000"/>
          </a:bodyPr>
          <a:lstStyle/>
          <a:p>
            <a:pPr eaLnBrk="1" fontAlgn="auto" hangingPunct="1">
              <a:spcAft>
                <a:spcPts val="0"/>
              </a:spcAft>
              <a:defRPr/>
            </a:pPr>
            <a:r>
              <a:rPr lang="ru-RU" sz="3600" b="1" dirty="0" smtClean="0">
                <a:solidFill>
                  <a:srgbClr val="FF0000"/>
                </a:solidFill>
                <a:latin typeface="Times New Roman" pitchFamily="18" charset="0"/>
                <a:cs typeface="Times New Roman" pitchFamily="18" charset="0"/>
              </a:rPr>
              <a:t>Правильное питание – наш вклад в здоровье ребенка</a:t>
            </a:r>
            <a:endParaRPr lang="ru-RU" sz="3600" b="1" dirty="0">
              <a:solidFill>
                <a:srgbClr val="FF0000"/>
              </a:solidFill>
              <a:latin typeface="Times New Roman" pitchFamily="18" charset="0"/>
              <a:cs typeface="Times New Roman" pitchFamily="18" charset="0"/>
            </a:endParaRPr>
          </a:p>
        </p:txBody>
      </p:sp>
      <p:pic>
        <p:nvPicPr>
          <p:cNvPr id="3076" name="Picture 4" descr="C:\Users\1\Desktop\Новая папка (2)\IMG_20191112_1228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620688"/>
            <a:ext cx="2970330" cy="3347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Рисунок 3" descr="9.jpeg"/>
          <p:cNvPicPr>
            <a:picLocks noChangeAspect="1"/>
          </p:cNvPicPr>
          <p:nvPr/>
        </p:nvPicPr>
        <p:blipFill>
          <a:blip r:embed="rId4" cstate="print"/>
          <a:stretch>
            <a:fillRect/>
          </a:stretch>
        </p:blipFill>
        <p:spPr>
          <a:xfrm rot="20912236">
            <a:off x="-6678" y="1227499"/>
            <a:ext cx="332823" cy="285762"/>
          </a:xfrm>
          <a:prstGeom prst="rect">
            <a:avLst/>
          </a:prstGeom>
          <a:effectLst>
            <a:softEdge rad="127000"/>
          </a:effectLst>
        </p:spPr>
      </p:pic>
      <p:pic>
        <p:nvPicPr>
          <p:cNvPr id="1026" name="Picture 2" descr="C:\Users\1\Desktop\Новая папка (2)\IMG_20190525_1627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3549" y="1197277"/>
            <a:ext cx="2880320" cy="3840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C:\Users\1\Desktop\Новая папка (2)\IMG_20191112_1229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308" y="3696561"/>
            <a:ext cx="2787774" cy="3161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1\Desktop\Новая папка (2)\IMG_20191112_1230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3968463"/>
            <a:ext cx="3219822" cy="281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44929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TotalTime>
  <Words>866</Words>
  <Application>Microsoft Office PowerPoint</Application>
  <PresentationFormat>Экран (4:3)</PresentationFormat>
  <Paragraphs>95</Paragraphs>
  <Slides>32</Slides>
  <Notes>0</Notes>
  <HiddenSlides>0</HiddenSlides>
  <MMClips>0</MMClips>
  <ScaleCrop>false</ScaleCrop>
  <HeadingPairs>
    <vt:vector size="4" baseType="variant">
      <vt:variant>
        <vt:lpstr>Тема</vt:lpstr>
      </vt:variant>
      <vt:variant>
        <vt:i4>16</vt:i4>
      </vt:variant>
      <vt:variant>
        <vt:lpstr>Заголовки слайдов</vt:lpstr>
      </vt:variant>
      <vt:variant>
        <vt:i4>32</vt:i4>
      </vt:variant>
    </vt:vector>
  </HeadingPairs>
  <TitlesOfParts>
    <vt:vector size="48" baseType="lpstr">
      <vt:lpstr>1_Тема Office</vt:lpstr>
      <vt:lpstr>2_Тема Office</vt:lpstr>
      <vt:lpstr>3_Тема Office</vt:lpstr>
      <vt:lpstr>4_Тема Office</vt:lpstr>
      <vt:lpstr>Тема Office</vt:lpstr>
      <vt:lpstr>19_Тема Office</vt:lpstr>
      <vt:lpstr>20_Тема Office</vt:lpstr>
      <vt:lpstr>21_Тема Office</vt:lpstr>
      <vt:lpstr>22_Тема Office</vt:lpstr>
      <vt:lpstr>24_Тема Office</vt:lpstr>
      <vt:lpstr>26_Тема Office</vt:lpstr>
      <vt:lpstr>28_Тема Office</vt:lpstr>
      <vt:lpstr>29_Тема Office</vt:lpstr>
      <vt:lpstr>31_Тема Office</vt:lpstr>
      <vt:lpstr>32_Тема Office</vt:lpstr>
      <vt:lpstr>33_Тема Office</vt:lpstr>
      <vt:lpstr>Презентация PowerPoint</vt:lpstr>
      <vt:lpstr>Презентация PowerPoint</vt:lpstr>
      <vt:lpstr>Презентация PowerPoint</vt:lpstr>
      <vt:lpstr>Презентация PowerPoint</vt:lpstr>
      <vt:lpstr>Презентация PowerPoint</vt:lpstr>
      <vt:lpstr>Основной задачей</vt:lpstr>
      <vt:lpstr>Презентация PowerPoint</vt:lpstr>
      <vt:lpstr>Пища – это необходимая потребность организма, и обязательное условие существования человека.</vt:lpstr>
      <vt:lpstr>Правильное питание – наш вклад в здоровье ребенка</vt:lpstr>
      <vt:lpstr>Презентация PowerPoint</vt:lpstr>
      <vt:lpstr>Презентация PowerPoint</vt:lpstr>
      <vt:lpstr>Правильное питание это залог хорошего самочувствия и здоровья в целом Молоко, молоко! очень вкусное оно! от него растут все дети  и зверята на планете!</vt:lpstr>
      <vt:lpstr>Игры по питанию для детей. </vt:lpstr>
      <vt:lpstr>Презентация PowerPoint</vt:lpstr>
      <vt:lpstr>Утренняя гимнастика</vt:lpstr>
      <vt:lpstr>Презентация PowerPoint</vt:lpstr>
      <vt:lpstr>Презентация PowerPoint</vt:lpstr>
      <vt:lpstr>Презентация PowerPoint</vt:lpstr>
      <vt:lpstr>Прогулки. Воздух которым мы дышим, насыщает клетки нужным количеством кислорода, которое нельзя получить в запертой квартире</vt:lpstr>
      <vt:lpstr>Презентация PowerPoint</vt:lpstr>
      <vt:lpstr>  </vt:lpstr>
      <vt:lpstr>Презентация PowerPoint</vt:lpstr>
      <vt:lpstr>Презентация PowerPoint</vt:lpstr>
      <vt:lpstr>Презентация PowerPoint</vt:lpstr>
      <vt:lpstr>  Личная гигиена Обучение детей правилам личной гигиены, является одной из важнейших задач, которые стоят  перед педагогами при формировании личности человека </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Педагогическая гостиная для родителей </dc:title>
  <dc:creator>Алла Панкова</dc:creator>
  <cp:lastModifiedBy>1</cp:lastModifiedBy>
  <cp:revision>94</cp:revision>
  <dcterms:created xsi:type="dcterms:W3CDTF">2014-05-02T06:52:32Z</dcterms:created>
  <dcterms:modified xsi:type="dcterms:W3CDTF">2019-11-19T13:57:10Z</dcterms:modified>
</cp:coreProperties>
</file>