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58" r:id="rId3"/>
    <p:sldId id="262" r:id="rId4"/>
    <p:sldId id="270" r:id="rId5"/>
    <p:sldId id="283" r:id="rId6"/>
    <p:sldId id="274" r:id="rId7"/>
    <p:sldId id="275" r:id="rId8"/>
    <p:sldId id="271" r:id="rId9"/>
    <p:sldId id="272" r:id="rId10"/>
    <p:sldId id="278" r:id="rId11"/>
    <p:sldId id="267" r:id="rId12"/>
    <p:sldId id="273" r:id="rId13"/>
    <p:sldId id="279" r:id="rId14"/>
    <p:sldId id="280" r:id="rId15"/>
    <p:sldId id="276" r:id="rId16"/>
    <p:sldId id="277" r:id="rId17"/>
    <p:sldId id="264" r:id="rId18"/>
    <p:sldId id="263" r:id="rId19"/>
    <p:sldId id="281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A70DC-6D07-4775-A42C-5E64D82179E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C9189-749A-49D8-8769-FD31A5486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85.jpeg"/><Relationship Id="rId7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2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s00.infourok.ru/images/doc/184/21132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348880"/>
            <a:ext cx="7694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НРАВСТВЕННО - ПАТРИОТИЧЕСКОЕ ВОСПИТАНИЕ ДЕТЕЙ ДОШКОЛЬНОГО ВОЗРАСТА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87488" y="4293096"/>
            <a:ext cx="3687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Из опыта воспитателя </a:t>
            </a:r>
          </a:p>
          <a:p>
            <a:r>
              <a:rPr lang="ru-RU" sz="2400" b="1" dirty="0" smtClean="0"/>
              <a:t>МОУ «ЦО </a:t>
            </a:r>
            <a:r>
              <a:rPr lang="ru-RU" sz="2400" b="1" dirty="0" err="1" smtClean="0"/>
              <a:t>Ревякинский</a:t>
            </a:r>
            <a:r>
              <a:rPr lang="ru-RU" sz="2400" b="1" dirty="0" smtClean="0"/>
              <a:t>»</a:t>
            </a:r>
          </a:p>
          <a:p>
            <a:r>
              <a:rPr lang="ru-RU" sz="2400" b="1" dirty="0" err="1" smtClean="0"/>
              <a:t>Пивоварчик</a:t>
            </a:r>
            <a:r>
              <a:rPr lang="ru-RU" sz="2400" b="1" dirty="0" smtClean="0"/>
              <a:t>  Т.И. </a:t>
            </a:r>
            <a:endParaRPr lang="ru-RU" sz="2400" b="1" dirty="0" smtClean="0"/>
          </a:p>
          <a:p>
            <a:r>
              <a:rPr lang="ru-RU" sz="2400" b="1" dirty="0" smtClean="0"/>
              <a:t>Подготовительная группа.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6052646"/>
            <a:ext cx="212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п. Ревякино </a:t>
            </a:r>
            <a:r>
              <a:rPr lang="ru-RU" dirty="0" smtClean="0"/>
              <a:t>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83"/>
            <a:ext cx="9144000" cy="688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AppData\Local\Microsoft\Windows\INetCache\IE\7X8UVPEG\20181121_17105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10" y="1182041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Microsoft\Windows\INetCache\IE\JWS4ABC8\20181121_08211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925" y="3918430"/>
            <a:ext cx="2774762" cy="244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AppData\Local\Microsoft\Windows\INetCache\IE\7X8UVPEG\20181129_14012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02943"/>
            <a:ext cx="2587534" cy="340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229320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КОНКУРС «МОЯ РОДОСЛОВНАЯ</a:t>
            </a:r>
            <a:r>
              <a:rPr lang="ru-RU" dirty="0" smtClean="0">
                <a:latin typeface="Arial Black" pitchFamily="34" charset="0"/>
              </a:rPr>
              <a:t>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483880" cy="261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0591" y="1140587"/>
            <a:ext cx="2985416" cy="223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12893" y="3557578"/>
            <a:ext cx="3419872" cy="281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29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83"/>
            <a:ext cx="9144000" cy="688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274037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2.НАПРАВЛЕНИЕ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15531" y="799816"/>
            <a:ext cx="4512938" cy="58477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ДЕТСКИЙ САД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Новая папка\Camera Roll\WP_20150210_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r="10615"/>
          <a:stretch/>
        </p:blipFill>
        <p:spPr bwMode="auto">
          <a:xfrm>
            <a:off x="5004049" y="1999306"/>
            <a:ext cx="4007072" cy="225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\Camera Roll\WP_20150203_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6713" r="27118" b="3189"/>
          <a:stretch/>
        </p:blipFill>
        <p:spPr bwMode="auto">
          <a:xfrm>
            <a:off x="6985992" y="185105"/>
            <a:ext cx="2014851" cy="18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AppData\Local\Microsoft\Windows\INetCache\IE\SM9O74VY\20181129_12141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7999" y="4633111"/>
            <a:ext cx="227229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cuments\20171110_101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3418" y="4515913"/>
            <a:ext cx="2312356" cy="196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cuments\IMG_55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8" y="5157192"/>
            <a:ext cx="2601767" cy="153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ocuments\IMG_55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8" y="3125162"/>
            <a:ext cx="2601767" cy="185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AppData\Local\Microsoft\Windows\INetCache\IE\SM9O74VY\20181129_193301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7510" y="4535547"/>
            <a:ext cx="2317438" cy="204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AppData\Local\Microsoft\Windows\INetCache\IE\SM9O74VY\20181128_094315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8" b="11168"/>
          <a:stretch/>
        </p:blipFill>
        <p:spPr bwMode="auto">
          <a:xfrm rot="5400000">
            <a:off x="2713542" y="2133879"/>
            <a:ext cx="2272106" cy="196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ocuments\DSCN06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0" y="89371"/>
            <a:ext cx="1805230" cy="166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115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4"/>
          <a:stretch>
            <a:fillRect/>
          </a:stretch>
        </p:blipFill>
        <p:spPr bwMode="auto">
          <a:xfrm>
            <a:off x="193189" y="1840547"/>
            <a:ext cx="255455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57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AppData\Local\Microsoft\Windows\INetCache\IE\7X8UVPEG\20181121_104328[2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" y="1831881"/>
            <a:ext cx="2344086" cy="190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AppData\Local\Microsoft\Windows\INetCache\IE\JWS4ABC8\20181119_12183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1392" y="1903460"/>
            <a:ext cx="2343520" cy="175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AppData\Local\Microsoft\Windows\INetCache\IE\SM9O74VY\20181121_10414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4182" y="1784282"/>
            <a:ext cx="2343520" cy="19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89233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В гости к малышам с подарками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User\AppData\Local\Microsoft\Windows\INetCache\IE\JWS4ABC8\20181129_172446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 bwMode="auto">
          <a:xfrm rot="5400000">
            <a:off x="-47191" y="5018482"/>
            <a:ext cx="1936570" cy="13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Microsoft\Windows\INetCache\IE\IT5T0XLM\20181129_160309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33" y="4725146"/>
            <a:ext cx="2582096" cy="193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Microsoft\Windows\INetCache\IE\IT5T0XLM\20181129_160011[1]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8697" r="8138"/>
          <a:stretch/>
        </p:blipFill>
        <p:spPr bwMode="auto">
          <a:xfrm>
            <a:off x="4385048" y="4725146"/>
            <a:ext cx="1911523" cy="19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Microsoft\Windows\INetCache\IE\IT5T0XLM\20181129_154705[1]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" t="-2158" r="565" b="2158"/>
          <a:stretch/>
        </p:blipFill>
        <p:spPr bwMode="auto">
          <a:xfrm>
            <a:off x="6375131" y="4725146"/>
            <a:ext cx="2589357" cy="193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Microsoft\Windows\INetCache\IE\JWS4ABC8\20181129_154608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82" y="1610520"/>
            <a:ext cx="2802906" cy="292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293" y="4164664"/>
            <a:ext cx="584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АКЦИЯ  ДОБРА»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338" y="650898"/>
            <a:ext cx="8524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группе прошёл мастер класс по изготовлению объемных  игрушек из цветной</a:t>
            </a:r>
          </a:p>
          <a:p>
            <a:r>
              <a:rPr lang="ru-RU" dirty="0"/>
              <a:t>б</a:t>
            </a:r>
            <a:r>
              <a:rPr lang="ru-RU" dirty="0" smtClean="0"/>
              <a:t>умаги, совместно с детьми решили  подарить их малышам.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94269" y="3979998"/>
            <a:ext cx="376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Прошла  «акция  Добра» изготовили открытки </a:t>
            </a:r>
          </a:p>
          <a:p>
            <a:r>
              <a:rPr lang="ru-RU" sz="1400" dirty="0" smtClean="0"/>
              <a:t>для одиноких пожилых людей.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9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332656"/>
            <a:ext cx="3090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           3. Направление</a:t>
            </a:r>
          </a:p>
          <a:p>
            <a:endParaRPr lang="ru-RU" b="1" dirty="0">
              <a:latin typeface="Arial Black" pitchFamily="34" charset="0"/>
            </a:endParaRPr>
          </a:p>
          <a:p>
            <a:endParaRPr lang="ru-RU" b="1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2896" y="794321"/>
            <a:ext cx="4159728" cy="58477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ЧЕЛОВЕК -  ТРУЖЕНИК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7" descr="WP_20150526_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57089"/>
            <a:ext cx="3507224" cy="20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C:\Users\User\Desktop\Новая папка\Camera Roll\WP_20160603_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36" y="268768"/>
            <a:ext cx="2679700" cy="197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WP_20160605_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81" y="2002079"/>
            <a:ext cx="32400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4232968"/>
            <a:ext cx="2952327" cy="213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3709748"/>
            <a:ext cx="3386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На участке детского сада дети знакомятся</a:t>
            </a:r>
          </a:p>
          <a:p>
            <a:r>
              <a:rPr lang="ru-RU" sz="1400" dirty="0"/>
              <a:t>с</a:t>
            </a:r>
            <a:r>
              <a:rPr lang="ru-RU" sz="1400" dirty="0" smtClean="0"/>
              <a:t> профессией  водителя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9007" y="3709748"/>
            <a:ext cx="512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Дидактическое игры «Угадай профессию», «Все работы хороши,</a:t>
            </a:r>
          </a:p>
          <a:p>
            <a:r>
              <a:rPr lang="ru-RU" sz="1400" dirty="0"/>
              <a:t>в</a:t>
            </a:r>
            <a:r>
              <a:rPr lang="ru-RU" sz="1400" dirty="0" smtClean="0"/>
              <a:t>ыбирай на вкус!», «Орудия труда».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6443463"/>
            <a:ext cx="1634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Выставка рисунков</a:t>
            </a:r>
            <a:endParaRPr lang="ru-RU" sz="1400" dirty="0"/>
          </a:p>
        </p:txBody>
      </p:sp>
      <p:pic>
        <p:nvPicPr>
          <p:cNvPr id="12" name="Picture 9" descr="WP_20151113_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02" y="4232969"/>
            <a:ext cx="1535113" cy="213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25530" y="6443463"/>
            <a:ext cx="2087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Сюжетно –ролевые игры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23" y="4232969"/>
            <a:ext cx="1937749" cy="213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32969"/>
            <a:ext cx="1762983" cy="213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11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176726"/>
            <a:ext cx="3475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                4. Направление</a:t>
            </a:r>
          </a:p>
          <a:p>
            <a:endParaRPr lang="ru-RU" dirty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endParaRPr lang="ru-RU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92811" y="493411"/>
            <a:ext cx="2202847" cy="58477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Экология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User\AppData\Local\Microsoft\Windows\INetCache\IE\JWS4ABC8\20181129_16183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4112" y="1314654"/>
            <a:ext cx="2562586" cy="23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5519" y="4123363"/>
            <a:ext cx="2267856" cy="223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2928" y="4316134"/>
            <a:ext cx="1848825" cy="157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371" y="4958785"/>
            <a:ext cx="1957692" cy="149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3" y="6334780"/>
            <a:ext cx="641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Прошла  акция  «Помощь пернатым друзьям» </a:t>
            </a:r>
          </a:p>
          <a:p>
            <a:r>
              <a:rPr lang="ru-RU" sz="1400" dirty="0" smtClean="0"/>
              <a:t> Цель: забота о птицах</a:t>
            </a:r>
            <a:endParaRPr lang="ru-RU" sz="14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6726"/>
            <a:ext cx="2808312" cy="169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4459"/>
            <a:ext cx="2808313" cy="174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Users\User\AppData\Local\Microsoft\Windows\INetCache\Content.Word\20181017_14393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275" y="-34212"/>
            <a:ext cx="207874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AppData\Local\Microsoft\Windows\INetCache\Content.Word\20181017_14400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96" y="2385314"/>
            <a:ext cx="2491493" cy="13531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69878" y="3795370"/>
            <a:ext cx="2677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 группе создан уголок природы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362085" y="3795370"/>
            <a:ext cx="2419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Дети проводят исследования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3841537"/>
            <a:ext cx="2283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Изучают растения, цветы и </a:t>
            </a:r>
          </a:p>
          <a:p>
            <a:r>
              <a:rPr lang="ru-RU" sz="1400" dirty="0"/>
              <a:t>у</a:t>
            </a:r>
            <a:r>
              <a:rPr lang="ru-RU" sz="1400" dirty="0" smtClean="0"/>
              <a:t>хаживают за ними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25950" y="4355025"/>
            <a:ext cx="235679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9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51" y="-46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476672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5. НАПРАВЛЕНИЕ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0799" y="846004"/>
            <a:ext cx="8122415" cy="58477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РОДИНА МОЯ - БЕСКРАЙНЯЯ РОССИЯ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AppData\Local\Microsoft\Windows\INetCache\Content.Word\20181017_1440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6845" r="461"/>
          <a:stretch/>
        </p:blipFill>
        <p:spPr bwMode="auto">
          <a:xfrm>
            <a:off x="251519" y="4149080"/>
            <a:ext cx="1793813" cy="228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AppData\Local\Microsoft\Windows\INetCache\Content.Word\20181017_1442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0" b="10230"/>
          <a:stretch/>
        </p:blipFill>
        <p:spPr bwMode="auto">
          <a:xfrm rot="5400000">
            <a:off x="2015818" y="4401006"/>
            <a:ext cx="2266142" cy="176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INetCache\Content.Word\20181017_1442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0398" y="4401914"/>
            <a:ext cx="2286539" cy="1683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51519" y="1700808"/>
            <a:ext cx="87129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группе  организован   нравственно – патриотический  уголок . В нем подобран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различный  материал о символике нашего государства, о  родном крае Туле и Тульской области, о людях разных национальностей, глобус,  карта мира с флагами разных стран, изделия  народных мастеров, альбомы с видами художественной росписи, альбом о родном крае, поселке, о животном и растительном мире нашего края, материал о ветеранах Вов  нашего поселка.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Развивающая среда  постоянно   трансформируется,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насыщается, периодически сменяется.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User\AppData\Local\Microsoft\Windows\INetCache\Content.Word\20181017_1706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0508" y="3528646"/>
            <a:ext cx="3439645" cy="28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51520" y="6468343"/>
            <a:ext cx="5472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Патриотический уголок  в моей группе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WP_20161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024336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User\AppData\Local\Microsoft\Windows\INetCache\Content.Word\20181017_1443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2232248" cy="180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1" descr="http://playground.cdn.netcor.pro/upload/photo/31-07-15/270_09_46_03_03cA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0" t="18893" r="4012" b="10664"/>
          <a:stretch>
            <a:fillRect/>
          </a:stretch>
        </p:blipFill>
        <p:spPr bwMode="auto">
          <a:xfrm>
            <a:off x="319482" y="2441293"/>
            <a:ext cx="2596333" cy="197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WP_20170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12" y="4771253"/>
            <a:ext cx="2520243" cy="171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2" descr="WP_20170_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50" y="4741196"/>
            <a:ext cx="2214329" cy="171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 descr="WP_20160_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85299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58" y="2430342"/>
            <a:ext cx="2852902" cy="160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5977" y="1995619"/>
            <a:ext cx="1930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Конкурс рисунков и поделок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«Моя родина Россия»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1995619"/>
            <a:ext cx="1491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Конкурс рисунков</a:t>
            </a:r>
          </a:p>
          <a:p>
            <a:r>
              <a:rPr lang="ru-RU" sz="1100" dirty="0" smtClean="0"/>
              <a:t>«Тула </a:t>
            </a:r>
            <a:r>
              <a:rPr lang="ru-RU" sz="1100" dirty="0"/>
              <a:t> </a:t>
            </a:r>
            <a:r>
              <a:rPr lang="ru-RU" sz="1100" dirty="0" smtClean="0"/>
              <a:t>город – герой»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376780" y="1995619"/>
            <a:ext cx="2483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Встреча с ветераном боевых действий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Шведовым А.В.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7400" y="4071880"/>
            <a:ext cx="29466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Возложение цветов в память о павших героях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 вернувшихся с войны.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6524300"/>
            <a:ext cx="47035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Посещение музея боевой славы в школе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п.Ревякино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Дети старшей группы.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680" y="4416707"/>
            <a:ext cx="2924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«Русские посиделки» фольклорный праздник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Pictures\танец матрешек_Momen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48998"/>
            <a:ext cx="2808312" cy="196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1" y="4759613"/>
            <a:ext cx="3498189" cy="171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3731" y="6488668"/>
            <a:ext cx="24978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«Бессмертный полк» утренник к 9Мая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7574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вход на 23 ф_Moment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21" y="681581"/>
            <a:ext cx="1572088" cy="15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Pictures\вход на 23 ф_Moment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81663"/>
            <a:ext cx="1578138" cy="15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Pictures\вход на 23 ф_Mome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78087"/>
            <a:ext cx="1584175" cy="15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:\Зарница\IMG_27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25144"/>
            <a:ext cx="2508898" cy="188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36913"/>
            <a:ext cx="2508898" cy="197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43" y="5058048"/>
            <a:ext cx="1604089" cy="154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User\Pictures\MVI_2771_Momen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39" y="3344922"/>
            <a:ext cx="1746732" cy="15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26" y="5058048"/>
            <a:ext cx="2518970" cy="154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C:\Users\User\Pictures\MVI_2772_Momen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39" y="5058048"/>
            <a:ext cx="1740867" cy="154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User\Pictures\MVI_2769_Momen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43" y="3344922"/>
            <a:ext cx="1604089" cy="15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26" y="2577931"/>
            <a:ext cx="2518970" cy="232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71" y="681663"/>
            <a:ext cx="1800201" cy="156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3644" y="2499352"/>
            <a:ext cx="353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  <a:cs typeface="Times New Roman" pitchFamily="18" charset="0"/>
              </a:rPr>
              <a:t>Военно – спортивная  игра «Зарница»</a:t>
            </a:r>
            <a:endParaRPr lang="ru-RU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35332"/>
            <a:ext cx="892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          Традиционные праздники с приглашением ветеранов </a:t>
            </a:r>
          </a:p>
          <a:p>
            <a:r>
              <a:rPr lang="ru-RU" dirty="0" smtClean="0">
                <a:latin typeface="Arial Black" pitchFamily="34" charset="0"/>
              </a:rPr>
              <a:t>                                       боевых действий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03" y="678087"/>
            <a:ext cx="1578726" cy="154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3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72" y="2492896"/>
            <a:ext cx="4620969" cy="25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0" y="2817035"/>
            <a:ext cx="3839476" cy="195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30" y="5215420"/>
            <a:ext cx="1896258" cy="147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9" y="4888309"/>
            <a:ext cx="3207852" cy="180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77073"/>
            <a:ext cx="3540653" cy="23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957" y="90674"/>
            <a:ext cx="888089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9мая  - День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обеды в Великой Отечественной войне.</a:t>
            </a: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459" y="436922"/>
            <a:ext cx="91139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Каждый год  9мая проходит в нашем поселке акция памяти героям победителям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ВО войне.  На кануне празднования  Дня победы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МОУ «ЦО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Ревякинский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проходит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месячник мероприятий, посвященный  9 мая. Дети посещают музеи боевой славы в ДК  и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редней школе, встречаются с ветеранами боевых действий, возлагают цветы к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мемориалам нашего поселка , проводят тематические праздники в детском саду,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ыставки, конкурсы рисунков и поделок, изготавливают поздравительные открытки для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ветеранов Вов. Знакомятся с историей поселка,  с интересными людьми, проживающие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 нашем поселке.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173194"/>
            <a:ext cx="22445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6. Направление</a:t>
            </a:r>
          </a:p>
          <a:p>
            <a:endParaRPr lang="ru-RU" dirty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endParaRPr lang="ru-RU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0383" y="606734"/>
            <a:ext cx="2441694" cy="58477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ИСТОРИЯ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Picture 2" descr="C:\Users\User\Pictures\танец матрешек_Mo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25" y="3801461"/>
            <a:ext cx="3972424" cy="26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Новая папка\Camera Roll\WP_20141103_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"/>
          <a:stretch/>
        </p:blipFill>
        <p:spPr bwMode="auto">
          <a:xfrm>
            <a:off x="2836086" y="1359509"/>
            <a:ext cx="2333682" cy="221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ая папка\Camera Roll\WP_20151026_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 b="5807"/>
          <a:stretch/>
        </p:blipFill>
        <p:spPr bwMode="auto">
          <a:xfrm>
            <a:off x="7678572" y="138360"/>
            <a:ext cx="1310177" cy="17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User\AppData\Local\Microsoft\Windows\INetCache\Content.Word\20181017_1636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6474" y="440778"/>
            <a:ext cx="2909089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72077" y="3047450"/>
            <a:ext cx="1875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       Мини -  музей </a:t>
            </a:r>
          </a:p>
          <a:p>
            <a:r>
              <a:rPr lang="ru-RU" sz="1400" dirty="0" smtClean="0"/>
              <a:t>народного творчества</a:t>
            </a:r>
            <a:endParaRPr lang="ru-RU" sz="1400" dirty="0"/>
          </a:p>
        </p:txBody>
      </p:sp>
      <p:pic>
        <p:nvPicPr>
          <p:cNvPr id="3076" name="Picture 4" descr="C:\Users\User\Desktop\Новая папка\Camera Roll\WP_20160315_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72" y="1986135"/>
            <a:ext cx="1310177" cy="132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33147" y="3416781"/>
            <a:ext cx="1401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Детские работы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919386" y="6371455"/>
            <a:ext cx="2784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Праздник «Как бывало в старину»</a:t>
            </a:r>
            <a:endParaRPr lang="ru-RU" sz="1400" dirty="0"/>
          </a:p>
        </p:txBody>
      </p:sp>
      <p:pic>
        <p:nvPicPr>
          <p:cNvPr id="3077" name="Picture 5" descr="C:\Users\User\Desktop\Новая папка\Camera Roll\WP_20150508_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52" y="3672416"/>
            <a:ext cx="2222114" cy="28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Новая папка\Camera Roll\WP_20150508_00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"/>
          <a:stretch/>
        </p:blipFill>
        <p:spPr bwMode="auto">
          <a:xfrm>
            <a:off x="186089" y="215367"/>
            <a:ext cx="2441694" cy="275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506" y="3037555"/>
            <a:ext cx="2106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Акция «Что бы помнили»</a:t>
            </a:r>
            <a:endParaRPr lang="ru-RU" sz="1400" dirty="0"/>
          </a:p>
        </p:txBody>
      </p:sp>
      <p:pic>
        <p:nvPicPr>
          <p:cNvPr id="3079" name="Picture 7" descr="C:\Users\User\Desktop\Новая папка\Camera Roll\WP_20140509_00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9" y="3672416"/>
            <a:ext cx="2270699" cy="28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1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260648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Любовь к родному краю, к  родной культуре, родной речи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ачинается с малого – с любви к своей семье, к своему жилищу,  к своему детскому саду.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Постепенно  расширяясь, эта любовь переходит  в любовь к Родине, ее истории. прошлому и настоящему, ко всему человеческому.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Д.С. Лихачев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7624938" cy="428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8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_html_m51035b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4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476672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Актуальность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38337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В настоящее время актуальность проблем, связанных с нравственно -      патриотическим воспитанием  на современном этапе общества, приобрела чрезвычайную значимость.  Проблема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заключается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том, что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зачастую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равнодушны к близким людям, в том числе к товарищам по группе, редко сострадают чужому горю,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проявляют интерес к истории  Родины, её традициям и обычаям, у детей недостаточный запас  природоведческих и географических, социальных  сведений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Цель  моей работы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этом направлении: создание условий для формирования у ребенка активной социальной позиции, воспитание гуманной, самостоятельной, интеллектуально развитой творческой личности.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AppData\Local\Microsoft\Windows\INetCache\Content.Word\20181017_0758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9828" y="3951414"/>
            <a:ext cx="2732781" cy="255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AppData\Local\Microsoft\Windows\INetCache\Content.Word\20181017_1623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50"/>
            <a:ext cx="2736304" cy="273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AppData\Local\Microsoft\Windows\INetCache\Content.Word\20181012_1155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5005" y="3866678"/>
            <a:ext cx="2732781" cy="2721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4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2" y="-9307"/>
            <a:ext cx="9270720" cy="69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60649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9"/>
            <a:ext cx="82089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достижения цели поставлены задачи, выбраны направления и формы работы: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Воспитание у дошкольников интереса к окружающему миру, эмоциональной отзывчивости на события общественной жизни (предполагает активизацию эмоциональной сферы личности, воспитание таких чувств, как любовь к родным и близким людям, родному городу, уважение к истории народа, восхищение произведениями народного творчества, любви к природе)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         2. Включение детей в практическую деятельность по применению полученных знаний. Предполагает формирование у детей определенных навыков и умений: умение отразить накопленные знания в игре, художественной и трудовой деятельности, умение принять участие в общественно направленном труде, умение бережно относится к природе, результатам труда других, умение отразить знания в речи, общении со взрослыми и сверстниками.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         3. Продолжать углубленную работу по  формированию у детей системы знаний о своей Родине, которая представлена следующим образом: природоведческие и географические сведения, сведения о жизни своего народа, социальные, некоторые исторические сведения.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         4. Знакомить детей с элементарными правовыми нормами с целью формирования жизненной активности дошкольников.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         5. Приобщать к общечеловеческим ценностям и культурному наследию «близких» и «дальних» этносов, знакомство с их культурными особенностями.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6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Формировать позитивное, ответственное отношение к себе.</a:t>
            </a:r>
          </a:p>
        </p:txBody>
      </p:sp>
    </p:spTree>
    <p:extLst>
      <p:ext uri="{BB962C8B-B14F-4D97-AF65-F5344CB8AC3E}">
        <p14:creationId xmlns:p14="http://schemas.microsoft.com/office/powerpoint/2010/main" val="34115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99" y="-52536"/>
            <a:ext cx="9270720" cy="69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9036496" cy="612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Дошкольное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образовательное учреждение на сегодняшний день является единственным общественным институтом, регулярно и неформально взаимодействующим с родителями воспитанников и имеющим возможность оказывать определенное влияние на семью.  Поэтому  очень важно  в образовательной деятельности в соответствии с направлениями развития детей от двух  лет до школы  усвоить нормы и ценности, принятых в обществе, воспитывать  моральные  и нравственные качества каждого  ребенка, знакомить и расширять представления детей об истории семьи,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поселка, города в котором живем, приобщать к культуре своего народа, к наследию предков. Это воспитывает уважение, гордость за землю, на которой мы живем</a:t>
            </a:r>
            <a:endParaRPr lang="ru-RU" dirty="0"/>
          </a:p>
          <a:p>
            <a:r>
              <a:rPr lang="en-US" dirty="0"/>
              <a:t>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Семья – основной институт, где формируются патриотические чувства и сознание будущего гражданина. Первичность контакта родителей с ребенком, его продолжительность превращает семью в ведущий орган, воспитывающий патриота. Именно в семье возникает интерес к культуре, языку, истории своего народа, государства, к его традициям и обычаям, начинает формироваться личность.            Дошкольник прежде должен осознать себя членом семьи, неотъемлемой частью своей малой родины, потом – гражданином России, и только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потом – жителем планеты Земля. Идти надо от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близкого к далекому.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Чувство Родины начинается у ребенка с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отношения к   семье, к самым близким ему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людям —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матери, отцу, дедушке, бабушке,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братьям и сестрам.</a:t>
            </a:r>
          </a:p>
        </p:txBody>
      </p:sp>
      <p:pic>
        <p:nvPicPr>
          <p:cNvPr id="4" name="Picture 2" descr="https://ds04.infourok.ru/uploads/ex/0849/0006f9a0-10de441c/im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352839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2" y="-9307"/>
            <a:ext cx="9270720" cy="69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476672"/>
            <a:ext cx="717536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НАПРАВЛЕНИЯ РАБОТЫ</a:t>
            </a:r>
          </a:p>
          <a:p>
            <a:endParaRPr lang="ru-RU" dirty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endParaRPr lang="ru-RU" dirty="0">
              <a:latin typeface="Arial Black" pitchFamily="34" charset="0"/>
            </a:endParaRPr>
          </a:p>
          <a:p>
            <a:pPr marL="342900" indent="-342900" fontAlgn="base">
              <a:buAutoNum type="arabicPeriod"/>
            </a:pPr>
            <a:r>
              <a:rPr lang="ru-RU" b="1" dirty="0" smtClean="0">
                <a:latin typeface="Arial Black" pitchFamily="34" charset="0"/>
              </a:rPr>
              <a:t> направление</a:t>
            </a:r>
            <a:r>
              <a:rPr lang="ru-RU" b="1" dirty="0">
                <a:latin typeface="Arial Black" pitchFamily="34" charset="0"/>
              </a:rPr>
              <a:t>: Я и моя семья</a:t>
            </a:r>
            <a:r>
              <a:rPr lang="ru-RU" b="1" dirty="0" smtClean="0">
                <a:latin typeface="Arial Black" pitchFamily="34" charset="0"/>
              </a:rPr>
              <a:t>.</a:t>
            </a:r>
          </a:p>
          <a:p>
            <a:pPr marL="342900" indent="-342900" fontAlgn="base">
              <a:buAutoNum type="arabicPeriod"/>
            </a:pPr>
            <a:endParaRPr lang="ru-RU" dirty="0">
              <a:latin typeface="Arial Black" pitchFamily="34" charset="0"/>
            </a:endParaRPr>
          </a:p>
          <a:p>
            <a:pPr fontAlgn="base"/>
            <a:r>
              <a:rPr lang="ru-RU" b="1" dirty="0" smtClean="0">
                <a:latin typeface="Arial Black" pitchFamily="34" charset="0"/>
              </a:rPr>
              <a:t>2.  направление</a:t>
            </a:r>
            <a:r>
              <a:rPr lang="ru-RU" b="1" dirty="0">
                <a:latin typeface="Arial Black" pitchFamily="34" charset="0"/>
              </a:rPr>
              <a:t>: </a:t>
            </a:r>
            <a:r>
              <a:rPr lang="ru-RU" b="1" dirty="0" smtClean="0">
                <a:latin typeface="Arial Black" pitchFamily="34" charset="0"/>
              </a:rPr>
              <a:t>Наш детский сад.</a:t>
            </a:r>
          </a:p>
          <a:p>
            <a:pPr fontAlgn="base"/>
            <a:endParaRPr lang="ru-RU" dirty="0">
              <a:latin typeface="Arial Black" pitchFamily="34" charset="0"/>
            </a:endParaRPr>
          </a:p>
          <a:p>
            <a:pPr fontAlgn="base"/>
            <a:r>
              <a:rPr lang="ru-RU" b="1" dirty="0" smtClean="0">
                <a:latin typeface="Arial Black" pitchFamily="34" charset="0"/>
              </a:rPr>
              <a:t>3.  направление</a:t>
            </a:r>
            <a:r>
              <a:rPr lang="ru-RU" b="1" dirty="0">
                <a:latin typeface="Arial Black" pitchFamily="34" charset="0"/>
              </a:rPr>
              <a:t>: Человек   -   труженик</a:t>
            </a:r>
            <a:r>
              <a:rPr lang="ru-RU" b="1" dirty="0" smtClean="0">
                <a:latin typeface="Arial Black" pitchFamily="34" charset="0"/>
              </a:rPr>
              <a:t>.</a:t>
            </a:r>
          </a:p>
          <a:p>
            <a:pPr fontAlgn="base"/>
            <a:endParaRPr lang="ru-RU" dirty="0">
              <a:latin typeface="Arial Black" pitchFamily="34" charset="0"/>
            </a:endParaRPr>
          </a:p>
          <a:p>
            <a:pPr fontAlgn="base"/>
            <a:r>
              <a:rPr lang="ru-RU" b="1" dirty="0" smtClean="0">
                <a:latin typeface="Arial Black" pitchFamily="34" charset="0"/>
              </a:rPr>
              <a:t>4.  направление</a:t>
            </a:r>
            <a:r>
              <a:rPr lang="ru-RU" b="1" dirty="0">
                <a:latin typeface="Arial Black" pitchFamily="34" charset="0"/>
              </a:rPr>
              <a:t>: Экология</a:t>
            </a:r>
            <a:r>
              <a:rPr lang="ru-RU" b="1" dirty="0" smtClean="0">
                <a:latin typeface="Arial Black" pitchFamily="34" charset="0"/>
              </a:rPr>
              <a:t>.</a:t>
            </a:r>
          </a:p>
          <a:p>
            <a:pPr fontAlgn="base"/>
            <a:endParaRPr lang="ru-RU" dirty="0">
              <a:latin typeface="Arial Black" pitchFamily="34" charset="0"/>
            </a:endParaRPr>
          </a:p>
          <a:p>
            <a:pPr fontAlgn="base"/>
            <a:r>
              <a:rPr lang="ru-RU" b="1" dirty="0" smtClean="0">
                <a:latin typeface="Arial Black" pitchFamily="34" charset="0"/>
              </a:rPr>
              <a:t>5.  направление</a:t>
            </a:r>
            <a:r>
              <a:rPr lang="ru-RU" b="1" dirty="0">
                <a:latin typeface="Arial Black" pitchFamily="34" charset="0"/>
              </a:rPr>
              <a:t>: «Родина моя – бескрайняя Россия</a:t>
            </a:r>
            <a:r>
              <a:rPr lang="ru-RU" b="1" dirty="0" smtClean="0">
                <a:latin typeface="Arial Black" pitchFamily="34" charset="0"/>
              </a:rPr>
              <a:t>».</a:t>
            </a:r>
          </a:p>
          <a:p>
            <a:pPr fontAlgn="base"/>
            <a:endParaRPr lang="ru-RU" dirty="0">
              <a:latin typeface="Arial Black" pitchFamily="34" charset="0"/>
            </a:endParaRPr>
          </a:p>
          <a:p>
            <a:pPr fontAlgn="base"/>
            <a:r>
              <a:rPr lang="ru-RU" b="1" dirty="0" smtClean="0">
                <a:latin typeface="Arial Black" pitchFamily="34" charset="0"/>
              </a:rPr>
              <a:t>6.  направление</a:t>
            </a:r>
            <a:r>
              <a:rPr lang="ru-RU" b="1" dirty="0">
                <a:latin typeface="Arial Black" pitchFamily="34" charset="0"/>
              </a:rPr>
              <a:t>: История</a:t>
            </a:r>
            <a:r>
              <a:rPr lang="ru-RU" b="1" dirty="0" smtClean="0">
                <a:latin typeface="Arial Black" pitchFamily="34" charset="0"/>
              </a:rPr>
              <a:t>.</a:t>
            </a:r>
          </a:p>
          <a:p>
            <a:pPr fontAlgn="base"/>
            <a:endParaRPr lang="ru-RU" dirty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 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2" y="-9307"/>
            <a:ext cx="9270720" cy="69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ds03.infourok.ru/uploads/ex/0cfb/00022fda-ed4c1624/img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8" y="-9306"/>
            <a:ext cx="9240159" cy="69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539445"/>
            <a:ext cx="6480720" cy="58477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И МОЯ СЕМЬЯ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WP_20160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4" y="3213817"/>
            <a:ext cx="1315697" cy="165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42" y="3305395"/>
            <a:ext cx="1563546" cy="156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AppData\Local\Microsoft\Windows\INetCache\IE\JWS4ABC8\20181022_165919[1]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93" y="4745287"/>
            <a:ext cx="1541145" cy="11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49" y="3009608"/>
            <a:ext cx="1585912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23361"/>
            <a:ext cx="147035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WP_20160_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970974"/>
            <a:ext cx="136683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60" y="4309557"/>
            <a:ext cx="2866222" cy="202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 descr="C:\Users\User\Pictures\MVI_3034_Momen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6" y="5274555"/>
            <a:ext cx="1708755" cy="128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159" y="121856"/>
            <a:ext cx="992015" cy="150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2084" y="121856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itchFamily="34" charset="0"/>
                <a:cs typeface="Times New Roman" pitchFamily="18" charset="0"/>
              </a:rPr>
              <a:t>1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. направление</a:t>
            </a:r>
            <a:endParaRPr lang="ru-RU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146" y="1268760"/>
            <a:ext cx="8478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В этом направлении проводится  плодотворная  работа, которая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направленна   на взаимодействие  детей и взрослых, а так же на сплочение семей.   Прививается любовь к  родным и близким людям.  Дети и родители с  огромным удовольствием принимают участие в конкурсах, выставках, досугах, театральных постановках, детских проектах, экскурсиях.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6336" y="5589240"/>
            <a:ext cx="1580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Конкурс поделок</a:t>
            </a:r>
          </a:p>
          <a:p>
            <a:r>
              <a:rPr lang="ru-RU" sz="1100" dirty="0" smtClean="0"/>
              <a:t>«Пернатые друзья»</a:t>
            </a:r>
            <a:endParaRPr lang="ru-RU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008760" y="6371455"/>
            <a:ext cx="2900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Участие  родителей в Новогоднем утреннике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123729" y="5928143"/>
            <a:ext cx="21669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Совместная работа семьи</a:t>
            </a:r>
          </a:p>
          <a:p>
            <a:r>
              <a:rPr lang="ru-RU" sz="1100" dirty="0" smtClean="0"/>
              <a:t>Бычковых</a:t>
            </a:r>
            <a:r>
              <a:rPr lang="ru-RU" sz="1100" dirty="0"/>
              <a:t> </a:t>
            </a:r>
            <a:r>
              <a:rPr lang="ru-RU" sz="1100" dirty="0" smtClean="0"/>
              <a:t>из природного</a:t>
            </a:r>
          </a:p>
          <a:p>
            <a:r>
              <a:rPr lang="ru-RU" sz="1100" dirty="0" smtClean="0"/>
              <a:t>материала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70146" y="4869160"/>
            <a:ext cx="1853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Акция «</a:t>
            </a:r>
            <a:r>
              <a:rPr lang="ru-RU" sz="1100" dirty="0"/>
              <a:t> </a:t>
            </a:r>
            <a:r>
              <a:rPr lang="ru-RU" sz="1100" dirty="0" smtClean="0"/>
              <a:t>Скворушка»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6556121"/>
            <a:ext cx="3041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Участие родителей в совместных праздниках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2108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69706/0016-03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4220" r="28541"/>
          <a:stretch/>
        </p:blipFill>
        <p:spPr bwMode="auto">
          <a:xfrm>
            <a:off x="7630615" y="1027731"/>
            <a:ext cx="1374383" cy="9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77" y="1027731"/>
            <a:ext cx="1471994" cy="86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5" y="1027731"/>
            <a:ext cx="1733026" cy="84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524" y="116632"/>
            <a:ext cx="8709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  <a:cs typeface="Times New Roman" pitchFamily="18" charset="0"/>
              </a:rPr>
              <a:t>Совместная  деятельность  взрослых и детей   делает  жизнь </a:t>
            </a:r>
          </a:p>
          <a:p>
            <a:r>
              <a:rPr lang="ru-RU" sz="1600" dirty="0" smtClean="0">
                <a:latin typeface="Arial Black" pitchFamily="34" charset="0"/>
                <a:cs typeface="Times New Roman" pitchFamily="18" charset="0"/>
              </a:rPr>
              <a:t>нашей группы  яркой, насыщенной, незабываемой. </a:t>
            </a:r>
          </a:p>
          <a:p>
            <a:r>
              <a:rPr lang="ru-RU" sz="1600" dirty="0" smtClean="0">
                <a:latin typeface="Arial Black" pitchFamily="34" charset="0"/>
                <a:cs typeface="Times New Roman" pitchFamily="18" charset="0"/>
              </a:rPr>
              <a:t>Что ведет к положительной динамике </a:t>
            </a:r>
            <a:r>
              <a:rPr lang="ru-RU" dirty="0" smtClean="0">
                <a:latin typeface="Arial Black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01" y="1026622"/>
            <a:ext cx="2306698" cy="113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User\Desktop\Новая папка\Camera Roll\WP_20150305_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45" y="3685810"/>
            <a:ext cx="2481954" cy="12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33" y="1027731"/>
            <a:ext cx="1374471" cy="234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84" y="2323490"/>
            <a:ext cx="1194287" cy="126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User\Pictures\MVI_3267_Momen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5" y="2161050"/>
            <a:ext cx="1900211" cy="12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User\Pictures\MVI_3041_Moment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5"/>
          <a:stretch/>
        </p:blipFill>
        <p:spPr bwMode="auto">
          <a:xfrm>
            <a:off x="595683" y="5191476"/>
            <a:ext cx="1877132" cy="13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>
            <a:off x="235467" y="3646614"/>
            <a:ext cx="1736424" cy="16411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102491" lon="12600000" rev="1195793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9" descr="C:\Users\User\Pictures\VTS_01_0.IFO_snapshot_01.43.36_[2017.11.04_19.16.07]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039" y="5191476"/>
            <a:ext cx="2956506" cy="140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2387120"/>
            <a:ext cx="2103040" cy="10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C:\Users\User\Pictures\MVI_3264_Moment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62" y="3698030"/>
            <a:ext cx="2129785" cy="118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User\Pictures\MVI_3269_Moment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69" y="5191476"/>
            <a:ext cx="1524000" cy="140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User\Pictures\MVI_3263_Moment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40" y="5191476"/>
            <a:ext cx="1524000" cy="140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User\Pictures\танец радуга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r="20476"/>
          <a:stretch/>
        </p:blipFill>
        <p:spPr bwMode="auto">
          <a:xfrm rot="5400000">
            <a:off x="4116927" y="2686640"/>
            <a:ext cx="2432797" cy="209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3101" y="2201386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Стенгазета к 8 Марта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0616" y="1956233"/>
            <a:ext cx="1401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Подарок для  мамы своими руками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233" y="3407362"/>
            <a:ext cx="2372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Выставка  рисунков «Моя мамочка»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23044" y="4929866"/>
            <a:ext cx="39432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Подарки для  мам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своими руками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151" y="1866190"/>
            <a:ext cx="2129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Стенгазета к 23 февраля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052" y="3385711"/>
            <a:ext cx="2297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    Тематические утренники</a:t>
            </a:r>
            <a:endParaRPr lang="ru-RU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147354" y="1892603"/>
            <a:ext cx="1674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Выставка рисунков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«Мой  любимый папа»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1680" y="4929866"/>
            <a:ext cx="48313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Танец для мам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Джетельмены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                 Танец «Радуга» на  день семьи        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06094" y="6546569"/>
            <a:ext cx="5783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Танцевальный подарок для мам и бабушек                                     Танец с дочками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151" y="6546569"/>
            <a:ext cx="2778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Песня «Мы желаем счастья Вам»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2793</TotalTime>
  <Words>973</Words>
  <Application>Microsoft Office PowerPoint</Application>
  <PresentationFormat>Экран (4:3)</PresentationFormat>
  <Paragraphs>145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2018-10-08T11:16:58Z</dcterms:created>
  <dcterms:modified xsi:type="dcterms:W3CDTF">2019-11-15T16:47:51Z</dcterms:modified>
</cp:coreProperties>
</file>