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4.jpeg" ContentType="image/jpeg"/>
  <Override PartName="/ppt/media/image9.jpeg" ContentType="image/jpeg"/>
  <Override PartName="/ppt/media/image17.jpeg" ContentType="image/jpeg"/>
  <Override PartName="/ppt/media/image3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latin typeface="Franklin Gothic Medium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304920" y="1600200"/>
            <a:ext cx="4190760" cy="4723920"/>
          </a:xfrm>
          <a:prstGeom prst="rect">
            <a:avLst/>
          </a:prstGeom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ru-RU" sz="2800" spc="-1" strike="noStrike">
                <a:solidFill>
                  <a:srgbClr val="4e3b30"/>
                </a:solidFill>
                <a:latin typeface="Franklin Gothic Book"/>
              </a:rPr>
              <a:t>Образец текста</a:t>
            </a:r>
            <a:endParaRPr b="0" lang="ru-RU" sz="2800" spc="-1" strike="noStrike">
              <a:solidFill>
                <a:srgbClr val="4e3b30"/>
              </a:solidFill>
              <a:latin typeface="Franklin Gothic Book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ru-RU" sz="2400" spc="-1" strike="noStrike">
                <a:solidFill>
                  <a:srgbClr val="4e3b30"/>
                </a:solidFill>
                <a:latin typeface="Franklin Gothic Book"/>
              </a:rPr>
              <a:t>Второй уровень</a:t>
            </a:r>
            <a:endParaRPr b="0" lang="ru-RU" sz="2400" spc="-1" strike="noStrike">
              <a:solidFill>
                <a:srgbClr val="4e3b30"/>
              </a:solidFill>
              <a:latin typeface="Franklin Gothic Book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Третий уровень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Четвертый уровень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Пятый уровень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343040" cy="4723920"/>
          </a:xfrm>
          <a:prstGeom prst="rect">
            <a:avLst/>
          </a:prstGeom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ru-RU" sz="2800" spc="-1" strike="noStrike">
                <a:solidFill>
                  <a:srgbClr val="4e3b30"/>
                </a:solidFill>
                <a:latin typeface="Franklin Gothic Book"/>
              </a:rPr>
              <a:t>Образец текста</a:t>
            </a:r>
            <a:endParaRPr b="0" lang="ru-RU" sz="2800" spc="-1" strike="noStrike">
              <a:solidFill>
                <a:srgbClr val="4e3b30"/>
              </a:solidFill>
              <a:latin typeface="Franklin Gothic Book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ru-RU" sz="2400" spc="-1" strike="noStrike">
                <a:solidFill>
                  <a:srgbClr val="4e3b30"/>
                </a:solidFill>
                <a:latin typeface="Franklin Gothic Book"/>
              </a:rPr>
              <a:t>Второй уровень</a:t>
            </a:r>
            <a:endParaRPr b="0" lang="ru-RU" sz="2400" spc="-1" strike="noStrike">
              <a:solidFill>
                <a:srgbClr val="4e3b30"/>
              </a:solidFill>
              <a:latin typeface="Franklin Gothic Book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Третий уровень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Четвертый уровень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Пятый уровень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ADFB838-1B68-4C88-BF2E-D49E8ECDA01F}" type="datetime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2.4.18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DE87145C-8648-4589-AA05-1EB0D81960EA}" type="slidenum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24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769DF9C-56C7-49B6-9EB0-0098394EF91D}" type="datetime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2.4.18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9E1CAB59-346C-41D8-B6B2-2906A0E33057}" type="slidenum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Franklin Gothic Book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4e3b30"/>
                </a:solidFill>
                <a:latin typeface="Franklin Gothic Book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4e3b30"/>
                </a:solidFill>
                <a:latin typeface="Franklin Gothic Book"/>
              </a:rPr>
              <a:t>Второй уровень структуры</a:t>
            </a:r>
            <a:endParaRPr b="0" lang="ru-RU" sz="2400" spc="-1" strike="noStrike">
              <a:solidFill>
                <a:srgbClr val="4e3b3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Третий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Четвёртый уровень структуры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Пятый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Шестой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Седьмой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PlaceHolder 4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latin typeface="Franklin Gothic Medium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ru-RU" sz="3200" spc="-1" strike="noStrike">
                <a:solidFill>
                  <a:srgbClr val="4e3b30"/>
                </a:solidFill>
                <a:latin typeface="Franklin Gothic Book"/>
              </a:rPr>
              <a:t>Образец текста</a:t>
            </a:r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ru-RU" sz="2800" spc="-1" strike="noStrike">
                <a:solidFill>
                  <a:srgbClr val="4e3b30"/>
                </a:solidFill>
                <a:latin typeface="Franklin Gothic Book"/>
              </a:rPr>
              <a:t>Второй уровень</a:t>
            </a:r>
            <a:endParaRPr b="0" lang="ru-RU" sz="2800" spc="-1" strike="noStrike">
              <a:solidFill>
                <a:srgbClr val="4e3b30"/>
              </a:solidFill>
              <a:latin typeface="Franklin Gothic Book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ru-RU" sz="2400" spc="-1" strike="noStrike">
                <a:solidFill>
                  <a:srgbClr val="4e3b30"/>
                </a:solidFill>
                <a:latin typeface="Franklin Gothic Book"/>
              </a:rPr>
              <a:t>Третий уровень</a:t>
            </a:r>
            <a:endParaRPr b="0" lang="ru-RU" sz="2400" spc="-1" strike="noStrike">
              <a:solidFill>
                <a:srgbClr val="4e3b30"/>
              </a:solidFill>
              <a:latin typeface="Franklin Gothic Book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Четвертый уровень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Пятый уровень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122F071C-F0EA-4F45-8077-CBA42BC0043B}" type="datetime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2.4.18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ftr"/>
          </p:nvPr>
        </p:nvSpPr>
        <p:spPr>
          <a:xfrm>
            <a:off x="3581280" y="76320"/>
            <a:ext cx="28951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96" name="PlaceHolder 8"/>
          <p:cNvSpPr>
            <a:spLocks noGrp="1"/>
          </p:cNvSpPr>
          <p:nvPr>
            <p:ph type="sldNum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058D32CF-B6F6-4143-A504-7F9BE7C250EE}" type="slidenum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571760" y="357120"/>
            <a:ext cx="7361640" cy="1059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Художественно-эстетическое развитие детей младшей группы  в детском саду      </a:t>
            </a:r>
            <a:br/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34" name="Содержимое 4" descr=""/>
          <p:cNvPicPr/>
          <p:nvPr/>
        </p:nvPicPr>
        <p:blipFill>
          <a:blip r:embed="rId1"/>
          <a:stretch/>
        </p:blipFill>
        <p:spPr>
          <a:xfrm rot="21574800">
            <a:off x="78120" y="2260080"/>
            <a:ext cx="4595400" cy="3106440"/>
          </a:xfrm>
          <a:prstGeom prst="rect">
            <a:avLst/>
          </a:prstGeom>
          <a:ln w="9360">
            <a:noFill/>
          </a:ln>
        </p:spPr>
      </p:pic>
      <p:pic>
        <p:nvPicPr>
          <p:cNvPr id="135" name="Содержимое 5" descr=""/>
          <p:cNvPicPr/>
          <p:nvPr/>
        </p:nvPicPr>
        <p:blipFill>
          <a:blip r:embed="rId2"/>
          <a:stretch/>
        </p:blipFill>
        <p:spPr>
          <a:xfrm rot="21556200">
            <a:off x="4871160" y="3090600"/>
            <a:ext cx="3926520" cy="30751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latin typeface="Franklin Gothic Medium"/>
              </a:rPr>
              <a:t> </a:t>
            </a:r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Аппликация как вид изобразительной деятельности развивает у ребёнка чувство цвета, формы и величины</a:t>
            </a:r>
            <a:br/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59" name="Picture 2" descr=""/>
          <p:cNvPicPr/>
          <p:nvPr/>
        </p:nvPicPr>
        <p:blipFill>
          <a:blip r:embed="rId1"/>
          <a:stretch/>
        </p:blipFill>
        <p:spPr>
          <a:xfrm>
            <a:off x="5959800" y="2332080"/>
            <a:ext cx="3183840" cy="4525560"/>
          </a:xfrm>
          <a:prstGeom prst="rect">
            <a:avLst/>
          </a:prstGeom>
          <a:ln w="9360">
            <a:noFill/>
          </a:ln>
        </p:spPr>
      </p:pic>
      <p:pic>
        <p:nvPicPr>
          <p:cNvPr id="160" name="Picture 3" descr=""/>
          <p:cNvPicPr/>
          <p:nvPr/>
        </p:nvPicPr>
        <p:blipFill>
          <a:blip r:embed="rId2"/>
          <a:stretch/>
        </p:blipFill>
        <p:spPr>
          <a:xfrm>
            <a:off x="476280" y="2357280"/>
            <a:ext cx="5333760" cy="400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"/>
          <p:cNvPicPr/>
          <p:nvPr/>
        </p:nvPicPr>
        <p:blipFill>
          <a:blip r:embed="rId1"/>
          <a:stretch/>
        </p:blipFill>
        <p:spPr>
          <a:xfrm>
            <a:off x="214200" y="500040"/>
            <a:ext cx="4190760" cy="3142800"/>
          </a:xfrm>
          <a:prstGeom prst="rect">
            <a:avLst/>
          </a:prstGeom>
          <a:ln w="9360">
            <a:noFill/>
          </a:ln>
        </p:spPr>
      </p:pic>
      <p:pic>
        <p:nvPicPr>
          <p:cNvPr id="162" name="Picture 3" descr=""/>
          <p:cNvPicPr/>
          <p:nvPr/>
        </p:nvPicPr>
        <p:blipFill>
          <a:blip r:embed="rId2"/>
          <a:stretch/>
        </p:blipFill>
        <p:spPr>
          <a:xfrm>
            <a:off x="5143680" y="500040"/>
            <a:ext cx="3714480" cy="3071520"/>
          </a:xfrm>
          <a:prstGeom prst="rect">
            <a:avLst/>
          </a:prstGeom>
          <a:ln w="9360">
            <a:noFill/>
          </a:ln>
        </p:spPr>
      </p:pic>
      <p:pic>
        <p:nvPicPr>
          <p:cNvPr id="163" name="Picture 4" descr=""/>
          <p:cNvPicPr/>
          <p:nvPr/>
        </p:nvPicPr>
        <p:blipFill>
          <a:blip r:embed="rId3"/>
          <a:stretch/>
        </p:blipFill>
        <p:spPr>
          <a:xfrm>
            <a:off x="1643040" y="3786120"/>
            <a:ext cx="4071600" cy="3003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"/>
          <p:cNvPicPr/>
          <p:nvPr/>
        </p:nvPicPr>
        <p:blipFill>
          <a:blip r:embed="rId1"/>
          <a:stretch/>
        </p:blipFill>
        <p:spPr>
          <a:xfrm>
            <a:off x="714240" y="428760"/>
            <a:ext cx="2142720" cy="3285720"/>
          </a:xfrm>
          <a:prstGeom prst="rect">
            <a:avLst/>
          </a:prstGeom>
          <a:ln w="9360">
            <a:noFill/>
          </a:ln>
        </p:spPr>
      </p:pic>
      <p:pic>
        <p:nvPicPr>
          <p:cNvPr id="165" name="Picture 3" descr=""/>
          <p:cNvPicPr/>
          <p:nvPr/>
        </p:nvPicPr>
        <p:blipFill>
          <a:blip r:embed="rId2"/>
          <a:stretch/>
        </p:blipFill>
        <p:spPr>
          <a:xfrm>
            <a:off x="4286160" y="357120"/>
            <a:ext cx="4767840" cy="3071520"/>
          </a:xfrm>
          <a:prstGeom prst="rect">
            <a:avLst/>
          </a:prstGeom>
          <a:ln w="9360">
            <a:noFill/>
          </a:ln>
        </p:spPr>
      </p:pic>
      <p:pic>
        <p:nvPicPr>
          <p:cNvPr id="166" name="Picture 4" descr=""/>
          <p:cNvPicPr/>
          <p:nvPr/>
        </p:nvPicPr>
        <p:blipFill>
          <a:blip r:embed="rId3"/>
          <a:stretch/>
        </p:blipFill>
        <p:spPr>
          <a:xfrm>
            <a:off x="3572280" y="3500280"/>
            <a:ext cx="2977920" cy="3214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Дошкольники младшего  возраста создают изображения </a:t>
            </a:r>
            <a:br/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с натуры</a:t>
            </a:r>
            <a:br/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68" name="Содержимое 4" descr=""/>
          <p:cNvPicPr/>
          <p:nvPr/>
        </p:nvPicPr>
        <p:blipFill>
          <a:blip r:embed="rId1"/>
          <a:stretch/>
        </p:blipFill>
        <p:spPr>
          <a:xfrm>
            <a:off x="5286240" y="3786120"/>
            <a:ext cx="3142800" cy="2356920"/>
          </a:xfrm>
          <a:prstGeom prst="rect">
            <a:avLst/>
          </a:prstGeom>
          <a:ln w="9360">
            <a:noFill/>
          </a:ln>
        </p:spPr>
      </p:pic>
      <p:pic>
        <p:nvPicPr>
          <p:cNvPr id="169" name="Picture 2" descr=""/>
          <p:cNvPicPr/>
          <p:nvPr/>
        </p:nvPicPr>
        <p:blipFill>
          <a:blip r:embed="rId2"/>
          <a:stretch/>
        </p:blipFill>
        <p:spPr>
          <a:xfrm>
            <a:off x="571320" y="3857760"/>
            <a:ext cx="3928680" cy="2356920"/>
          </a:xfrm>
          <a:prstGeom prst="rect">
            <a:avLst/>
          </a:prstGeom>
          <a:ln w="9360">
            <a:noFill/>
          </a:ln>
        </p:spPr>
      </p:pic>
      <p:pic>
        <p:nvPicPr>
          <p:cNvPr id="170" name="Picture 3" descr=""/>
          <p:cNvPicPr/>
          <p:nvPr/>
        </p:nvPicPr>
        <p:blipFill>
          <a:blip r:embed="rId3"/>
          <a:stretch/>
        </p:blipFill>
        <p:spPr>
          <a:xfrm>
            <a:off x="1928880" y="1050480"/>
            <a:ext cx="4000320" cy="23526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ru-RU" sz="2000" spc="-1" strike="noStrike" cap="all">
                <a:solidFill>
                  <a:srgbClr val="4e3b30"/>
                </a:solidFill>
                <a:latin typeface="Times New Roman"/>
              </a:rPr>
              <a:t>Центр изобразительного искусства</a:t>
            </a:r>
            <a:br/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В центре искусства содержатся познавательные материалы для самостоятельных исследований и всё необходимое для творчества</a:t>
            </a:r>
            <a:br/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72" name="Содержимое 3" descr=""/>
          <p:cNvPicPr/>
          <p:nvPr/>
        </p:nvPicPr>
        <p:blipFill>
          <a:blip r:embed="rId1"/>
          <a:stretch/>
        </p:blipFill>
        <p:spPr>
          <a:xfrm>
            <a:off x="785880" y="1928880"/>
            <a:ext cx="7143480" cy="4142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ru-RU" sz="2000" spc="-1" strike="noStrike" cap="all">
                <a:solidFill>
                  <a:srgbClr val="4e3b30"/>
                </a:solidFill>
                <a:latin typeface="Times New Roman"/>
              </a:rPr>
              <a:t>Театральный уголок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74" name="Содержимое 4" descr=""/>
          <p:cNvPicPr/>
          <p:nvPr/>
        </p:nvPicPr>
        <p:blipFill>
          <a:blip r:embed="rId1"/>
          <a:stretch/>
        </p:blipFill>
        <p:spPr>
          <a:xfrm>
            <a:off x="785880" y="1857240"/>
            <a:ext cx="3857400" cy="3714480"/>
          </a:xfrm>
          <a:prstGeom prst="rect">
            <a:avLst/>
          </a:prstGeom>
          <a:ln w="9360">
            <a:noFill/>
          </a:ln>
        </p:spPr>
      </p:pic>
      <p:pic>
        <p:nvPicPr>
          <p:cNvPr id="175" name="Содержимое 5" descr=""/>
          <p:cNvPicPr/>
          <p:nvPr/>
        </p:nvPicPr>
        <p:blipFill>
          <a:blip r:embed="rId2"/>
          <a:stretch/>
        </p:blipFill>
        <p:spPr>
          <a:xfrm>
            <a:off x="5786280" y="1928880"/>
            <a:ext cx="2999880" cy="37857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latin typeface="Franklin Gothic Medium"/>
              </a:rPr>
              <a:t> </a:t>
            </a:r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В театральном уголке дети пробуют себя в роли актёров</a:t>
            </a:r>
            <a:br/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304920" y="2318760"/>
            <a:ext cx="4190760" cy="3286800"/>
          </a:xfrm>
          <a:prstGeom prst="rect">
            <a:avLst/>
          </a:prstGeom>
          <a:ln w="9360">
            <a:noFill/>
          </a:ln>
        </p:spPr>
      </p:pic>
      <p:pic>
        <p:nvPicPr>
          <p:cNvPr id="178" name="Picture 3" descr=""/>
          <p:cNvPicPr/>
          <p:nvPr/>
        </p:nvPicPr>
        <p:blipFill>
          <a:blip r:embed="rId2"/>
          <a:stretch/>
        </p:blipFill>
        <p:spPr>
          <a:xfrm>
            <a:off x="4648320" y="2333520"/>
            <a:ext cx="4343040" cy="3257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0" y="642960"/>
            <a:ext cx="4952520" cy="4214520"/>
          </a:xfrm>
          <a:prstGeom prst="rect">
            <a:avLst/>
          </a:prstGeom>
          <a:ln w="9360">
            <a:noFill/>
          </a:ln>
        </p:spPr>
      </p:pic>
      <p:pic>
        <p:nvPicPr>
          <p:cNvPr id="180" name="Picture 5" descr=""/>
          <p:cNvPicPr/>
          <p:nvPr/>
        </p:nvPicPr>
        <p:blipFill>
          <a:blip r:embed="rId2"/>
          <a:stretch/>
        </p:blipFill>
        <p:spPr>
          <a:xfrm>
            <a:off x="5193720" y="500040"/>
            <a:ext cx="3873960" cy="42145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i="1" lang="ru-RU" sz="2000" spc="-1" strike="noStrike" cap="all">
                <a:solidFill>
                  <a:srgbClr val="4e3b30"/>
                </a:solidFill>
                <a:latin typeface="Times New Roman"/>
              </a:rPr>
              <a:t>Музыкальный уголок.</a:t>
            </a: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 Способность к восприятию музыкальных образов формируется у детей в раннем возрасте и требует развития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82" name="Содержимое 3" descr=""/>
          <p:cNvPicPr/>
          <p:nvPr/>
        </p:nvPicPr>
        <p:blipFill>
          <a:blip r:embed="rId1"/>
          <a:stretch/>
        </p:blipFill>
        <p:spPr>
          <a:xfrm>
            <a:off x="1428840" y="1857240"/>
            <a:ext cx="6143400" cy="45003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Занятия продуктивным творчеством оказывают благотворное влияние на психологическое состояние детей</a:t>
            </a:r>
            <a:br/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84" name="Содержимое 3" descr=""/>
          <p:cNvPicPr/>
          <p:nvPr/>
        </p:nvPicPr>
        <p:blipFill>
          <a:blip r:embed="rId1"/>
          <a:stretch/>
        </p:blipFill>
        <p:spPr>
          <a:xfrm>
            <a:off x="1357200" y="2071800"/>
            <a:ext cx="5643360" cy="4142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Первые опыты рисования пальчиковыми красками вызывают яркие эмоции у малышей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489240" y="1321200"/>
            <a:ext cx="4190760" cy="3142800"/>
          </a:xfrm>
          <a:prstGeom prst="rect">
            <a:avLst/>
          </a:prstGeom>
          <a:ln w="9360">
            <a:noFill/>
          </a:ln>
        </p:spPr>
      </p:pic>
      <p:pic>
        <p:nvPicPr>
          <p:cNvPr id="138" name="Picture 3" descr=""/>
          <p:cNvPicPr/>
          <p:nvPr/>
        </p:nvPicPr>
        <p:blipFill>
          <a:blip r:embed="rId2"/>
          <a:stretch/>
        </p:blipFill>
        <p:spPr>
          <a:xfrm>
            <a:off x="4656960" y="3384000"/>
            <a:ext cx="4343040" cy="3257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i="1" lang="ru-RU" sz="2000" spc="-1" strike="noStrike" cap="all">
                <a:solidFill>
                  <a:srgbClr val="4e3b30"/>
                </a:solidFill>
                <a:latin typeface="Times New Roman"/>
              </a:rPr>
              <a:t>Типы художественно-эстетической деятельности детей                                                          на занятиях НОД</a:t>
            </a: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 </a:t>
            </a:r>
            <a:br/>
            <a:r>
              <a:rPr b="1" lang="ru-RU" sz="2000" spc="-1" strike="noStrike" cap="all">
                <a:solidFill>
                  <a:srgbClr val="4e3b30"/>
                </a:solidFill>
                <a:latin typeface="Times New Roman"/>
              </a:rPr>
              <a:t>1</a:t>
            </a: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.</a:t>
            </a:r>
            <a:r>
              <a:rPr b="1" lang="ru-RU" sz="2200" spc="-1" strike="noStrike" cap="all">
                <a:solidFill>
                  <a:srgbClr val="4e3b30"/>
                </a:solidFill>
                <a:latin typeface="Times New Roman"/>
              </a:rPr>
              <a:t>Рассматривание картин и репродукций</a:t>
            </a:r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86" name="Содержимое 4" descr=""/>
          <p:cNvPicPr/>
          <p:nvPr/>
        </p:nvPicPr>
        <p:blipFill>
          <a:blip r:embed="rId1"/>
          <a:stretch/>
        </p:blipFill>
        <p:spPr>
          <a:xfrm>
            <a:off x="4786200" y="1785960"/>
            <a:ext cx="3629160" cy="3373200"/>
          </a:xfrm>
          <a:prstGeom prst="rect">
            <a:avLst/>
          </a:prstGeom>
          <a:ln w="9360">
            <a:noFill/>
          </a:ln>
        </p:spPr>
      </p:pic>
      <p:pic>
        <p:nvPicPr>
          <p:cNvPr id="187" name="Picture 2" descr=""/>
          <p:cNvPicPr/>
          <p:nvPr/>
        </p:nvPicPr>
        <p:blipFill>
          <a:blip r:embed="rId2"/>
          <a:stretch/>
        </p:blipFill>
        <p:spPr>
          <a:xfrm>
            <a:off x="304920" y="1785960"/>
            <a:ext cx="4266720" cy="33573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2.Художественное слово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89" name="Picture 2" descr=""/>
          <p:cNvPicPr/>
          <p:nvPr/>
        </p:nvPicPr>
        <p:blipFill>
          <a:blip r:embed="rId1"/>
          <a:stretch/>
        </p:blipFill>
        <p:spPr>
          <a:xfrm>
            <a:off x="304920" y="1643040"/>
            <a:ext cx="4195440" cy="3500280"/>
          </a:xfrm>
          <a:prstGeom prst="rect">
            <a:avLst/>
          </a:prstGeom>
          <a:ln w="9360">
            <a:noFill/>
          </a:ln>
        </p:spPr>
      </p:pic>
      <p:pic>
        <p:nvPicPr>
          <p:cNvPr id="190" name="Picture 3" descr=""/>
          <p:cNvPicPr/>
          <p:nvPr/>
        </p:nvPicPr>
        <p:blipFill>
          <a:blip r:embed="rId2"/>
          <a:stretch/>
        </p:blipFill>
        <p:spPr>
          <a:xfrm>
            <a:off x="4648320" y="1928880"/>
            <a:ext cx="4352760" cy="28573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3. Игра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92" name="Picture 2" descr=""/>
          <p:cNvPicPr/>
          <p:nvPr/>
        </p:nvPicPr>
        <p:blipFill>
          <a:blip r:embed="rId1"/>
          <a:stretch/>
        </p:blipFill>
        <p:spPr>
          <a:xfrm>
            <a:off x="304920" y="2390760"/>
            <a:ext cx="4190760" cy="3142800"/>
          </a:xfrm>
          <a:prstGeom prst="rect">
            <a:avLst/>
          </a:prstGeom>
          <a:ln w="9360">
            <a:noFill/>
          </a:ln>
        </p:spPr>
      </p:pic>
      <p:pic>
        <p:nvPicPr>
          <p:cNvPr id="193" name="Picture 3" descr=""/>
          <p:cNvPicPr/>
          <p:nvPr/>
        </p:nvPicPr>
        <p:blipFill>
          <a:blip r:embed="rId2"/>
          <a:stretch/>
        </p:blipFill>
        <p:spPr>
          <a:xfrm>
            <a:off x="4648320" y="2333520"/>
            <a:ext cx="4343040" cy="3257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0" y="1785960"/>
            <a:ext cx="3857400" cy="2967120"/>
          </a:xfrm>
          <a:prstGeom prst="rect">
            <a:avLst/>
          </a:prstGeom>
          <a:ln w="9360">
            <a:noFill/>
          </a:ln>
        </p:spPr>
      </p:pic>
      <p:pic>
        <p:nvPicPr>
          <p:cNvPr id="195" name="Picture 3" descr=""/>
          <p:cNvPicPr/>
          <p:nvPr/>
        </p:nvPicPr>
        <p:blipFill>
          <a:blip r:embed="rId2"/>
          <a:stretch/>
        </p:blipFill>
        <p:spPr>
          <a:xfrm>
            <a:off x="4214880" y="1428840"/>
            <a:ext cx="4500360" cy="32857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285840" y="144000"/>
            <a:ext cx="8705520" cy="7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i="1" lang="ru-RU" sz="7200" spc="-1" strike="noStrike" cap="all">
                <a:solidFill>
                  <a:srgbClr val="4e3b30"/>
                </a:solidFill>
                <a:latin typeface="Georgia"/>
                <a:ea typeface="Microsoft YaHei"/>
              </a:rPr>
              <a:t>Релаксационная.</a:t>
            </a:r>
            <a:r>
              <a:rPr b="0" lang="ru-RU" sz="7200" spc="-1" strike="noStrike" cap="all">
                <a:solidFill>
                  <a:srgbClr val="4e3b30"/>
                </a:solidFill>
                <a:latin typeface="Georgia"/>
                <a:ea typeface="Microsoft YaHei"/>
              </a:rPr>
              <a:t> Прослушивание музыкальных и литературных произведений, хоровое пение, игра на музыкальных инструментах, участие в терапевтических творческих играх — всё это способствует гармонизации внутреннего состояния ребёнк</a:t>
            </a:r>
            <a:r>
              <a:rPr b="0" lang="ru-RU" sz="7200" spc="-1" strike="noStrike" cap="all">
                <a:solidFill>
                  <a:srgbClr val="4e3b30"/>
                </a:solidFill>
                <a:latin typeface="Georgia"/>
              </a:rPr>
              <a:t>а.</a:t>
            </a:r>
            <a:br/>
            <a:br/>
            <a:endParaRPr b="0" lang="ru-RU" sz="7200" spc="-1" strike="noStrike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97" name="Содержимое 3" descr=""/>
          <p:cNvPicPr/>
          <p:nvPr/>
        </p:nvPicPr>
        <p:blipFill>
          <a:blip r:embed="rId1"/>
          <a:stretch/>
        </p:blipFill>
        <p:spPr>
          <a:xfrm>
            <a:off x="720000" y="1224000"/>
            <a:ext cx="7848000" cy="49179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Для профилактики умственного перенапряжения проводятся физкультминутки, пальчиковые и подвижные игры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99" name="Содержимое 4" descr=""/>
          <p:cNvPicPr/>
          <p:nvPr/>
        </p:nvPicPr>
        <p:blipFill>
          <a:blip r:embed="rId1"/>
          <a:stretch/>
        </p:blipFill>
        <p:spPr>
          <a:xfrm>
            <a:off x="142920" y="1928880"/>
            <a:ext cx="4285800" cy="3142800"/>
          </a:xfrm>
          <a:prstGeom prst="rect">
            <a:avLst/>
          </a:prstGeom>
          <a:ln w="9360">
            <a:noFill/>
          </a:ln>
        </p:spPr>
      </p:pic>
      <p:pic>
        <p:nvPicPr>
          <p:cNvPr id="200" name="Содержимое 5" descr=""/>
          <p:cNvPicPr/>
          <p:nvPr/>
        </p:nvPicPr>
        <p:blipFill>
          <a:blip r:embed="rId2"/>
          <a:stretch/>
        </p:blipFill>
        <p:spPr>
          <a:xfrm>
            <a:off x="4786200" y="2143080"/>
            <a:ext cx="3928680" cy="2999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214200" y="321480"/>
            <a:ext cx="4499640" cy="3178800"/>
          </a:xfrm>
          <a:prstGeom prst="rect">
            <a:avLst/>
          </a:prstGeom>
          <a:ln w="9360">
            <a:noFill/>
          </a:ln>
        </p:spPr>
      </p:pic>
      <p:pic>
        <p:nvPicPr>
          <p:cNvPr id="202" name="Picture 3" descr=""/>
          <p:cNvPicPr/>
          <p:nvPr/>
        </p:nvPicPr>
        <p:blipFill>
          <a:blip r:embed="rId2"/>
          <a:stretch/>
        </p:blipFill>
        <p:spPr>
          <a:xfrm>
            <a:off x="5000040" y="3143160"/>
            <a:ext cx="4095360" cy="30715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"/>
          <p:cNvPicPr/>
          <p:nvPr/>
        </p:nvPicPr>
        <p:blipFill>
          <a:blip r:embed="rId1"/>
          <a:stretch/>
        </p:blipFill>
        <p:spPr>
          <a:xfrm rot="13132800">
            <a:off x="1214280" y="1071720"/>
            <a:ext cx="2812680" cy="3428640"/>
          </a:xfrm>
          <a:prstGeom prst="rect">
            <a:avLst/>
          </a:prstGeom>
          <a:ln w="9360">
            <a:noFill/>
          </a:ln>
        </p:spPr>
      </p:pic>
      <p:pic>
        <p:nvPicPr>
          <p:cNvPr id="140" name="Picture 4" descr=""/>
          <p:cNvPicPr/>
          <p:nvPr/>
        </p:nvPicPr>
        <p:blipFill>
          <a:blip r:embed="rId2"/>
          <a:stretch/>
        </p:blipFill>
        <p:spPr>
          <a:xfrm>
            <a:off x="5429520" y="714240"/>
            <a:ext cx="3071520" cy="35589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285840" y="50004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latin typeface="Franklin Gothic Medium"/>
              </a:rPr>
              <a:t>	</a:t>
            </a: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Раскрашивание фигурок из соленого теста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4648320" y="2334960"/>
            <a:ext cx="4343040" cy="3254400"/>
          </a:xfrm>
          <a:prstGeom prst="rect">
            <a:avLst/>
          </a:prstGeom>
          <a:ln w="9360">
            <a:noFill/>
          </a:ln>
        </p:spPr>
      </p:pic>
      <p:pic>
        <p:nvPicPr>
          <p:cNvPr id="143" name="Picture 3" descr=""/>
          <p:cNvPicPr/>
          <p:nvPr/>
        </p:nvPicPr>
        <p:blipFill>
          <a:blip r:embed="rId2"/>
          <a:stretch/>
        </p:blipFill>
        <p:spPr>
          <a:xfrm>
            <a:off x="304920" y="2390760"/>
            <a:ext cx="4190760" cy="31428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Маленькие дети наглядно показывают, какие эмоции вызывает у них музыкальное произведение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45" name="Picture 2" descr=""/>
          <p:cNvPicPr/>
          <p:nvPr/>
        </p:nvPicPr>
        <p:blipFill>
          <a:blip r:embed="rId1"/>
          <a:stretch/>
        </p:blipFill>
        <p:spPr>
          <a:xfrm>
            <a:off x="304920" y="2000160"/>
            <a:ext cx="4190760" cy="3428640"/>
          </a:xfrm>
          <a:prstGeom prst="rect">
            <a:avLst/>
          </a:prstGeom>
          <a:ln>
            <a:noFill/>
          </a:ln>
        </p:spPr>
      </p:pic>
      <p:pic>
        <p:nvPicPr>
          <p:cNvPr id="146" name="Picture 3" descr=""/>
          <p:cNvPicPr/>
          <p:nvPr/>
        </p:nvPicPr>
        <p:blipFill>
          <a:blip r:embed="rId2"/>
          <a:stretch/>
        </p:blipFill>
        <p:spPr>
          <a:xfrm>
            <a:off x="4648320" y="2000160"/>
            <a:ext cx="4281120" cy="33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Организация выставок детских работ – одно и условий  реализации программы эстетического воспитания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48" name="Содержимое 3" descr=""/>
          <p:cNvPicPr/>
          <p:nvPr/>
        </p:nvPicPr>
        <p:blipFill>
          <a:blip r:embed="rId1"/>
          <a:stretch/>
        </p:blipFill>
        <p:spPr>
          <a:xfrm>
            <a:off x="1643040" y="1857240"/>
            <a:ext cx="5500440" cy="40003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4e3b30"/>
                </a:solidFill>
                <a:latin typeface="Times New Roman"/>
              </a:rPr>
              <a:t>Приём визуального изучения произведений искусства часто применяется в рамках эстетического воспитания</a:t>
            </a:r>
            <a:endParaRPr b="0" lang="ru-RU" sz="20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50" name="Содержимое 4" descr=""/>
          <p:cNvPicPr/>
          <p:nvPr/>
        </p:nvPicPr>
        <p:blipFill>
          <a:blip r:embed="rId1"/>
          <a:stretch/>
        </p:blipFill>
        <p:spPr>
          <a:xfrm>
            <a:off x="714240" y="2000160"/>
            <a:ext cx="3142800" cy="3071520"/>
          </a:xfrm>
          <a:prstGeom prst="rect">
            <a:avLst/>
          </a:prstGeom>
          <a:ln w="9360">
            <a:noFill/>
          </a:ln>
        </p:spPr>
      </p:pic>
      <p:pic>
        <p:nvPicPr>
          <p:cNvPr id="151" name="Picture 2" descr=""/>
          <p:cNvPicPr/>
          <p:nvPr/>
        </p:nvPicPr>
        <p:blipFill>
          <a:blip r:embed="rId2"/>
          <a:stretch/>
        </p:blipFill>
        <p:spPr>
          <a:xfrm>
            <a:off x="4429080" y="1928880"/>
            <a:ext cx="4190760" cy="31428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285840" y="42876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latin typeface="Franklin Gothic Medium"/>
              </a:rPr>
              <a:t> </a:t>
            </a:r>
            <a:r>
              <a:rPr b="0" lang="ru-RU" sz="2200" spc="-1" strike="noStrike" cap="all">
                <a:solidFill>
                  <a:srgbClr val="4e3b30"/>
                </a:solidFill>
                <a:latin typeface="Times New Roman"/>
              </a:rPr>
              <a:t>Дети  учатся рисовать, лепить, создавать аппликации через метод прямого показа: я демонстрирую действия, малыши повторяют</a:t>
            </a:r>
            <a:endParaRPr b="0" lang="ru-RU" sz="22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53" name="Содержимое 4" descr=""/>
          <p:cNvPicPr/>
          <p:nvPr/>
        </p:nvPicPr>
        <p:blipFill>
          <a:blip r:embed="rId1"/>
          <a:stretch/>
        </p:blipFill>
        <p:spPr>
          <a:xfrm>
            <a:off x="1157400" y="2324880"/>
            <a:ext cx="2485080" cy="3274920"/>
          </a:xfrm>
          <a:prstGeom prst="rect">
            <a:avLst/>
          </a:prstGeom>
          <a:ln w="9360">
            <a:noFill/>
          </a:ln>
        </p:spPr>
      </p:pic>
      <p:pic>
        <p:nvPicPr>
          <p:cNvPr id="154" name="Содержимое 5" descr=""/>
          <p:cNvPicPr/>
          <p:nvPr/>
        </p:nvPicPr>
        <p:blipFill>
          <a:blip r:embed="rId2"/>
          <a:stretch/>
        </p:blipFill>
        <p:spPr>
          <a:xfrm>
            <a:off x="4648320" y="2640240"/>
            <a:ext cx="4343040" cy="26442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3" descr=""/>
          <p:cNvPicPr/>
          <p:nvPr/>
        </p:nvPicPr>
        <p:blipFill>
          <a:blip r:embed="rId1"/>
          <a:stretch/>
        </p:blipFill>
        <p:spPr>
          <a:xfrm>
            <a:off x="214560" y="214200"/>
            <a:ext cx="4214520" cy="3142800"/>
          </a:xfrm>
          <a:prstGeom prst="rect">
            <a:avLst/>
          </a:prstGeom>
          <a:ln w="9360"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2"/>
          <a:stretch/>
        </p:blipFill>
        <p:spPr>
          <a:xfrm>
            <a:off x="5643720" y="142920"/>
            <a:ext cx="2356920" cy="2928600"/>
          </a:xfrm>
          <a:prstGeom prst="rect">
            <a:avLst/>
          </a:prstGeom>
          <a:ln w="9360">
            <a:noFill/>
          </a:ln>
        </p:spPr>
      </p:pic>
      <p:pic>
        <p:nvPicPr>
          <p:cNvPr id="157" name="Picture 5" descr=""/>
          <p:cNvPicPr/>
          <p:nvPr/>
        </p:nvPicPr>
        <p:blipFill>
          <a:blip r:embed="rId3"/>
          <a:stretch/>
        </p:blipFill>
        <p:spPr>
          <a:xfrm>
            <a:off x="1928880" y="3571920"/>
            <a:ext cx="4500360" cy="28278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271</TotalTime>
  <Application>LibreOffice/6.0.1.1$Windows_x86 LibreOffice_project/60bfb1526849283ce2491346ed2aa51c465abfe6</Application>
  <Words>188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2018-04-01T08:44:59Z</dcterms:created>
  <dc:creator>Виталий</dc:creator>
  <dc:description/>
  <dc:language>ru-RU</dc:language>
  <cp:lastModifiedBy/>
  <dcterms:modified xsi:type="dcterms:W3CDTF">2018-04-02T14:59:22Z</dcterms:modified>
  <cp:revision>29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26</vt:i4>
  </property>
</Properties>
</file>