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60" r:id="rId4"/>
    <p:sldId id="261" r:id="rId5"/>
    <p:sldId id="262" r:id="rId6"/>
    <p:sldId id="263" r:id="rId7"/>
    <p:sldId id="264" r:id="rId8"/>
    <p:sldId id="265" r:id="rId9"/>
    <p:sldId id="266" r:id="rId10"/>
    <p:sldId id="267" r:id="rId11"/>
    <p:sldId id="270" r:id="rId12"/>
    <p:sldId id="271" r:id="rId13"/>
    <p:sldId id="272" r:id="rId14"/>
    <p:sldId id="278" r:id="rId15"/>
    <p:sldId id="275" r:id="rId16"/>
    <p:sldId id="27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294957B-4995-4AD0-8766-0C0EDB45E7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94957B-4995-4AD0-8766-0C0EDB45E7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94957B-4995-4AD0-8766-0C0EDB45E7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294957B-4995-4AD0-8766-0C0EDB45E7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294957B-4995-4AD0-8766-0C0EDB45E7B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294957B-4995-4AD0-8766-0C0EDB45E7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294957B-4995-4AD0-8766-0C0EDB45E7B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94957B-4995-4AD0-8766-0C0EDB45E7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94957B-4995-4AD0-8766-0C0EDB45E7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94957B-4995-4AD0-8766-0C0EDB45E7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B2E69DA-CEDB-4320-8EA9-BAB62EC87031}" type="datetimeFigureOut">
              <a:rPr lang="ru-RU" smtClean="0"/>
              <a:pPr/>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294957B-4995-4AD0-8766-0C0EDB45E7B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2E69DA-CEDB-4320-8EA9-BAB62EC87031}" type="datetimeFigureOut">
              <a:rPr lang="ru-RU" smtClean="0"/>
              <a:pPr/>
              <a:t>25.11.2019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294957B-4995-4AD0-8766-0C0EDB45E7B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a:bodyPr>
          <a:lstStyle/>
          <a:p>
            <a:pPr algn="ctr"/>
            <a:r>
              <a:rPr lang="ru-RU" sz="1400" dirty="0">
                <a:latin typeface="Times New Roman" pitchFamily="18" charset="0"/>
                <a:cs typeface="Times New Roman" pitchFamily="18" charset="0"/>
              </a:rPr>
              <a:t>Муниципальный этап Всероссийского профессионального конкурса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«Воспитатель года России  - 2020</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800" b="1" dirty="0" smtClean="0">
                <a:latin typeface="Times New Roman" pitchFamily="18" charset="0"/>
                <a:cs typeface="Times New Roman" pitchFamily="18" charset="0"/>
              </a:rPr>
              <a:t>интернет</a:t>
            </a:r>
            <a:r>
              <a:rPr lang="ru-RU" sz="1400" b="1" dirty="0" smtClean="0">
                <a:latin typeface="Times New Roman" pitchFamily="18" charset="0"/>
                <a:cs typeface="Times New Roman" pitchFamily="18" charset="0"/>
              </a:rPr>
              <a:t> – </a:t>
            </a:r>
            <a:r>
              <a:rPr lang="ru-RU" sz="1800" b="1" dirty="0" err="1" smtClean="0">
                <a:latin typeface="Times New Roman" pitchFamily="18" charset="0"/>
                <a:cs typeface="Times New Roman" pitchFamily="18" charset="0"/>
              </a:rPr>
              <a:t>Портфолио</a:t>
            </a:r>
            <a:r>
              <a:rPr lang="ru-RU" sz="1800" b="1" dirty="0" smtClean="0">
                <a:latin typeface="Times New Roman" pitchFamily="18" charset="0"/>
                <a:cs typeface="Times New Roman" pitchFamily="18" charset="0"/>
              </a:rPr>
              <a:t> воспитателя</a:t>
            </a:r>
            <a:br>
              <a:rPr lang="ru-RU" sz="1800" b="1" dirty="0" smtClean="0">
                <a:latin typeface="Times New Roman" pitchFamily="18" charset="0"/>
                <a:cs typeface="Times New Roman" pitchFamily="18" charset="0"/>
              </a:rPr>
            </a:br>
            <a:r>
              <a:rPr lang="ru-RU" sz="1800" b="1" dirty="0" err="1" smtClean="0">
                <a:latin typeface="Times New Roman" pitchFamily="18" charset="0"/>
                <a:cs typeface="Times New Roman" pitchFamily="18" charset="0"/>
              </a:rPr>
              <a:t>Ляпиной</a:t>
            </a:r>
            <a:r>
              <a:rPr lang="ru-RU" sz="1800" b="1" dirty="0" smtClean="0">
                <a:latin typeface="Times New Roman" pitchFamily="18" charset="0"/>
                <a:cs typeface="Times New Roman" pitchFamily="18" charset="0"/>
              </a:rPr>
              <a:t> Натальи Владимировны</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Муниципальное общеобразовательное учреждение «Центр Образования </a:t>
            </a:r>
            <a:r>
              <a:rPr lang="ru-RU" sz="1100" b="1" dirty="0" err="1" smtClean="0">
                <a:latin typeface="Times New Roman" pitchFamily="18" charset="0"/>
                <a:cs typeface="Times New Roman" pitchFamily="18" charset="0"/>
              </a:rPr>
              <a:t>ревякинский</a:t>
            </a:r>
            <a:r>
              <a:rPr lang="ru-RU" sz="1100" b="1" dirty="0" smtClean="0">
                <a:latin typeface="Times New Roman" pitchFamily="18" charset="0"/>
                <a:cs typeface="Times New Roman" pitchFamily="18" charset="0"/>
              </a:rPr>
              <a:t>» структурное подразделение детский сад «Непоседы»</a:t>
            </a:r>
            <a:r>
              <a:rPr lang="ru-RU" sz="1100" b="1" dirty="0">
                <a:latin typeface="Times New Roman" pitchFamily="18" charset="0"/>
                <a:cs typeface="Times New Roman" pitchFamily="18" charset="0"/>
              </a:rPr>
              <a:t/>
            </a:r>
            <a:br>
              <a:rPr lang="ru-RU" sz="1100" b="1"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14291"/>
            <a:ext cx="8458200" cy="642941"/>
          </a:xfrm>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1500174"/>
            <a:ext cx="8458200" cy="4143404"/>
          </a:xfrm>
        </p:spPr>
        <p:txBody>
          <a:bodyPr>
            <a:normAutofit fontScale="70000" lnSpcReduction="20000"/>
          </a:bodyPr>
          <a:lstStyle/>
          <a:p>
            <a:r>
              <a:rPr lang="ru-RU" sz="2000" dirty="0" smtClean="0">
                <a:latin typeface="Times New Roman" pitchFamily="18" charset="0"/>
                <a:cs typeface="Times New Roman" pitchFamily="18" charset="0"/>
              </a:rPr>
              <a:t>Мы живём в удивительное время: происходит много разных открытий, наша жизнь не стоит на месте – движется вперёд по присущим ей законам диалектики. Современный дошкольник  сталкивается с большим потоком информации, который детям прежних поколений и не снился. Он развитый, любознательный, умный – именно таким вижу его я. Он также играет, подражает взрослым, огорчается неудачами и радуется своим успехам.</a:t>
            </a:r>
          </a:p>
          <a:p>
            <a:r>
              <a:rPr lang="ru-RU" sz="2000" dirty="0" smtClean="0">
                <a:latin typeface="Times New Roman" pitchFamily="18" charset="0"/>
                <a:cs typeface="Times New Roman" pitchFamily="18" charset="0"/>
              </a:rPr>
              <a:t>В наших руках находится самое главное в жизни – дети. Мы готовим их к большой жизни, и какими они станут, зависит и от нас –  воспитателей.  </a:t>
            </a:r>
          </a:p>
          <a:p>
            <a:r>
              <a:rPr lang="ru-RU" sz="2000" dirty="0" smtClean="0">
                <a:latin typeface="Times New Roman" pitchFamily="18" charset="0"/>
                <a:cs typeface="Times New Roman" pitchFamily="18" charset="0"/>
              </a:rPr>
              <a:t>Развивая творчество у детей, я вместе с ними учусь быть творческим, современным педагогом. Стараюсь все время находиться в поиске нового, интересного, чтобы наша жизнь в группе не стояла на месте. Пытаюсь быть для своих любимых ребят не только воспитателем, который всё знает, всему учит, но и товарищем по играм: не стать скучным взрослым, быть всегда «чуть-чуть» ребёнком, уметь учиться у детей их видению мира, их наивности, уметь вместе смеяться, думать. </a:t>
            </a:r>
          </a:p>
          <a:p>
            <a:r>
              <a:rPr lang="ru-RU" sz="2000" dirty="0" smtClean="0">
                <a:latin typeface="Times New Roman" pitchFamily="18" charset="0"/>
                <a:cs typeface="Times New Roman" pitchFamily="18" charset="0"/>
              </a:rPr>
              <a:t>Меняется мир, меняются и требования. И современный воспитатель, несмотря на возраст и другие обстоятельства, должен им соответствовать. Иначе нельзя. Воспитатель сегодня должен быть способным обучаться, схватывать все на лету, уметь управлять современными компьютерными технологиями, брать на вооружение новые методики воспитания и обучения подрастающего поколения.  А самое главное он должен быть такой, как и во все времена – добрый, приветливый, внимательный, терпеливый, любознательный, ласковый и обязательно любить детей!</a:t>
            </a:r>
          </a:p>
          <a:p>
            <a:r>
              <a:rPr lang="ru-RU" sz="2000" dirty="0" smtClean="0">
                <a:latin typeface="Times New Roman" pitchFamily="18" charset="0"/>
                <a:cs typeface="Times New Roman" pitchFamily="18" charset="0"/>
              </a:rPr>
              <a:t>Я люблю свою нелёгкую, но интересную и нужную профессию и благодарю судьбу за возможность  прожить детство многократно. Ведь вместе с воспитанниками я расту, развиваюсь, проживаю самые счастливые годы!</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85850"/>
          </a:xfrm>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2200" b="1" dirty="0" err="1" smtClean="0">
                <a:latin typeface="Times New Roman" pitchFamily="18" charset="0"/>
                <a:cs typeface="Times New Roman" pitchFamily="18" charset="0"/>
              </a:rPr>
              <a:t>Фотогалерея</a:t>
            </a:r>
            <a:endParaRPr lang="ru-RU" sz="2200" b="1" dirty="0"/>
          </a:p>
        </p:txBody>
      </p:sp>
      <p:pic>
        <p:nvPicPr>
          <p:cNvPr id="6" name="Содержимое 5" descr="IMG_0196.JPG"/>
          <p:cNvPicPr>
            <a:picLocks noGrp="1" noChangeAspect="1"/>
          </p:cNvPicPr>
          <p:nvPr>
            <p:ph sz="half" idx="2"/>
          </p:nvPr>
        </p:nvPicPr>
        <p:blipFill>
          <a:blip r:embed="rId2" cstate="print"/>
          <a:stretch>
            <a:fillRect/>
          </a:stretch>
        </p:blipFill>
        <p:spPr>
          <a:xfrm>
            <a:off x="4648200" y="2333625"/>
            <a:ext cx="4343400" cy="3257550"/>
          </a:xfrm>
        </p:spPr>
      </p:pic>
      <p:pic>
        <p:nvPicPr>
          <p:cNvPr id="8" name="Содержимое 7" descr="IMG_0189.JPG"/>
          <p:cNvPicPr>
            <a:picLocks noGrp="1" noChangeAspect="1"/>
          </p:cNvPicPr>
          <p:nvPr>
            <p:ph sz="half" idx="1"/>
          </p:nvPr>
        </p:nvPicPr>
        <p:blipFill>
          <a:blip r:embed="rId3" cstate="print"/>
          <a:stretch>
            <a:fillRect/>
          </a:stretch>
        </p:blipFill>
        <p:spPr>
          <a:xfrm>
            <a:off x="304800" y="2390775"/>
            <a:ext cx="4191000" cy="31432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pic>
        <p:nvPicPr>
          <p:cNvPr id="5" name="Содержимое 4" descr="IMG_0205.JPG"/>
          <p:cNvPicPr>
            <a:picLocks noGrp="1" noChangeAspect="1"/>
          </p:cNvPicPr>
          <p:nvPr>
            <p:ph sz="half" idx="1"/>
          </p:nvPr>
        </p:nvPicPr>
        <p:blipFill>
          <a:blip r:embed="rId2" cstate="print"/>
          <a:stretch>
            <a:fillRect/>
          </a:stretch>
        </p:blipFill>
        <p:spPr>
          <a:xfrm>
            <a:off x="304800" y="2390775"/>
            <a:ext cx="4191000" cy="3143250"/>
          </a:xfrm>
        </p:spPr>
      </p:pic>
      <p:pic>
        <p:nvPicPr>
          <p:cNvPr id="6" name="Содержимое 5" descr="IMG_0200 - копия.JPG"/>
          <p:cNvPicPr>
            <a:picLocks noGrp="1" noChangeAspect="1"/>
          </p:cNvPicPr>
          <p:nvPr>
            <p:ph sz="half" idx="2"/>
          </p:nvPr>
        </p:nvPicPr>
        <p:blipFill>
          <a:blip r:embed="rId3" cstate="print"/>
          <a:stretch>
            <a:fillRect/>
          </a:stretch>
        </p:blipFill>
        <p:spPr>
          <a:xfrm>
            <a:off x="4648200" y="2571743"/>
            <a:ext cx="4343400" cy="301943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pic>
        <p:nvPicPr>
          <p:cNvPr id="8" name="Содержимое 7" descr="IMG_E0188.JPG"/>
          <p:cNvPicPr>
            <a:picLocks noGrp="1" noChangeAspect="1"/>
          </p:cNvPicPr>
          <p:nvPr>
            <p:ph sz="half" idx="2"/>
          </p:nvPr>
        </p:nvPicPr>
        <p:blipFill>
          <a:blip r:embed="rId2" cstate="print"/>
          <a:stretch>
            <a:fillRect/>
          </a:stretch>
        </p:blipFill>
        <p:spPr>
          <a:xfrm>
            <a:off x="4648200" y="2608878"/>
            <a:ext cx="4343400" cy="2707043"/>
          </a:xfrm>
        </p:spPr>
      </p:pic>
      <p:pic>
        <p:nvPicPr>
          <p:cNvPr id="7" name="Содержимое 6" descr="IMG_0046.JPG"/>
          <p:cNvPicPr>
            <a:picLocks noGrp="1" noChangeAspect="1"/>
          </p:cNvPicPr>
          <p:nvPr>
            <p:ph sz="half" idx="1"/>
          </p:nvPr>
        </p:nvPicPr>
        <p:blipFill>
          <a:blip r:embed="rId3" cstate="print"/>
          <a:stretch>
            <a:fillRect/>
          </a:stretch>
        </p:blipFill>
        <p:spPr>
          <a:xfrm>
            <a:off x="304800" y="2390775"/>
            <a:ext cx="4191000" cy="31432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sp>
        <p:nvSpPr>
          <p:cNvPr id="3" name="Содержимое 2"/>
          <p:cNvSpPr>
            <a:spLocks noGrp="1"/>
          </p:cNvSpPr>
          <p:nvPr>
            <p:ph sz="half" idx="1"/>
          </p:nvPr>
        </p:nvSpPr>
        <p:spPr/>
        <p:txBody>
          <a:bodyPr/>
          <a:lstStyle/>
          <a:p>
            <a:endParaRPr lang="ru-RU" dirty="0"/>
          </a:p>
        </p:txBody>
      </p:sp>
      <p:pic>
        <p:nvPicPr>
          <p:cNvPr id="5" name="Содержимое 6"/>
          <p:cNvPicPr>
            <a:picLocks noGrp="1"/>
          </p:cNvPicPr>
          <p:nvPr>
            <p:ph sz="half" idx="1"/>
          </p:nvPr>
        </p:nvPicPr>
        <p:blipFill>
          <a:blip r:embed="rId2" cstate="print"/>
          <a:srcRect/>
          <a:stretch>
            <a:fillRect/>
          </a:stretch>
        </p:blipFill>
        <p:spPr bwMode="auto">
          <a:xfrm>
            <a:off x="683319" y="1600200"/>
            <a:ext cx="3433961" cy="4724400"/>
          </a:xfrm>
          <a:prstGeom prst="rect">
            <a:avLst/>
          </a:prstGeom>
          <a:noFill/>
          <a:ln w="9525">
            <a:noFill/>
            <a:miter lim="800000"/>
            <a:headEnd/>
            <a:tailEnd/>
          </a:ln>
        </p:spPr>
      </p:pic>
      <p:pic>
        <p:nvPicPr>
          <p:cNvPr id="8" name="Содержимое 7"/>
          <p:cNvPicPr>
            <a:picLocks noGrp="1"/>
          </p:cNvPicPr>
          <p:nvPr>
            <p:ph sz="half" idx="2"/>
          </p:nvPr>
        </p:nvPicPr>
        <p:blipFill>
          <a:blip r:embed="rId3" cstate="print"/>
          <a:srcRect/>
          <a:stretch>
            <a:fillRect/>
          </a:stretch>
        </p:blipFill>
        <p:spPr bwMode="auto">
          <a:xfrm>
            <a:off x="5147444" y="1600200"/>
            <a:ext cx="33449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pic>
        <p:nvPicPr>
          <p:cNvPr id="5" name="Содержимое 4"/>
          <p:cNvPicPr>
            <a:picLocks noGrp="1"/>
          </p:cNvPicPr>
          <p:nvPr>
            <p:ph sz="half" idx="1"/>
          </p:nvPr>
        </p:nvPicPr>
        <p:blipFill>
          <a:blip r:embed="rId2" cstate="print"/>
          <a:srcRect/>
          <a:stretch>
            <a:fillRect/>
          </a:stretch>
        </p:blipFill>
        <p:spPr bwMode="auto">
          <a:xfrm>
            <a:off x="727844" y="1600200"/>
            <a:ext cx="3344912" cy="4724400"/>
          </a:xfrm>
          <a:prstGeom prst="rect">
            <a:avLst/>
          </a:prstGeom>
          <a:noFill/>
          <a:ln w="9525">
            <a:noFill/>
            <a:miter lim="800000"/>
            <a:headEnd/>
            <a:tailEnd/>
          </a:ln>
        </p:spPr>
      </p:pic>
      <p:pic>
        <p:nvPicPr>
          <p:cNvPr id="6" name="Содержимое 5"/>
          <p:cNvPicPr>
            <a:picLocks noGrp="1"/>
          </p:cNvPicPr>
          <p:nvPr>
            <p:ph sz="half" idx="2"/>
          </p:nvPr>
        </p:nvPicPr>
        <p:blipFill>
          <a:blip r:embed="rId3" cstate="print"/>
          <a:srcRect/>
          <a:stretch>
            <a:fillRect/>
          </a:stretch>
        </p:blipFill>
        <p:spPr bwMode="auto">
          <a:xfrm>
            <a:off x="5147444" y="1600200"/>
            <a:ext cx="33449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pic>
        <p:nvPicPr>
          <p:cNvPr id="5" name="Содержимое 4" descr="скан5.1.jpg"/>
          <p:cNvPicPr>
            <a:picLocks noGrp="1" noChangeAspect="1"/>
          </p:cNvPicPr>
          <p:nvPr>
            <p:ph sz="half" idx="1"/>
          </p:nvPr>
        </p:nvPicPr>
        <p:blipFill>
          <a:blip r:embed="rId2"/>
          <a:stretch>
            <a:fillRect/>
          </a:stretch>
        </p:blipFill>
        <p:spPr>
          <a:xfrm rot="10800000">
            <a:off x="574963" y="1600200"/>
            <a:ext cx="3650673" cy="4724400"/>
          </a:xfrm>
        </p:spPr>
      </p:pic>
      <p:pic>
        <p:nvPicPr>
          <p:cNvPr id="6" name="Содержимое 5"/>
          <p:cNvPicPr>
            <a:picLocks noGrp="1"/>
          </p:cNvPicPr>
          <p:nvPr>
            <p:ph sz="half" idx="2"/>
          </p:nvPr>
        </p:nvPicPr>
        <p:blipFill>
          <a:blip r:embed="rId3" cstate="print"/>
          <a:srcRect/>
          <a:stretch>
            <a:fillRect/>
          </a:stretch>
        </p:blipFill>
        <p:spPr bwMode="auto">
          <a:xfrm>
            <a:off x="5147444" y="1600200"/>
            <a:ext cx="33449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786059"/>
            <a:ext cx="8458200" cy="3289728"/>
          </a:xfrm>
        </p:spPr>
        <p:txBody>
          <a:bodyPr>
            <a:normAutofit/>
          </a:bodyPr>
          <a:lstStyle/>
          <a:p>
            <a:pPr algn="ctr"/>
            <a:r>
              <a:rPr lang="ru-RU" sz="2000" dirty="0" smtClean="0">
                <a:latin typeface="Times New Roman" pitchFamily="18" charset="0"/>
                <a:cs typeface="Times New Roman" pitchFamily="18" charset="0"/>
              </a:rPr>
              <a:t>ДУША</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Проблемы</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Все пустое!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Душа ребенка- вот святое!</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472" y="785794"/>
            <a:ext cx="8458200" cy="1214446"/>
          </a:xfrm>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458200" cy="785818"/>
          </a:xfrm>
        </p:spPr>
        <p:txBody>
          <a:bodyPr>
            <a:normAutofit/>
          </a:bodyPr>
          <a:lstStyle/>
          <a:p>
            <a:pPr algn="ctr"/>
            <a:r>
              <a:rPr lang="ru-RU" sz="1400" b="0" dirty="0" smtClean="0">
                <a:latin typeface="Times New Roman" pitchFamily="18" charset="0"/>
                <a:cs typeface="Times New Roman" pitchFamily="18" charset="0"/>
              </a:rPr>
              <a:t>Муниципальный этап Всероссийского профессионального конкурса</a:t>
            </a:r>
            <a:br>
              <a:rPr lang="ru-RU" sz="1400" b="0" dirty="0" smtClean="0">
                <a:latin typeface="Times New Roman" pitchFamily="18" charset="0"/>
                <a:cs typeface="Times New Roman" pitchFamily="18" charset="0"/>
              </a:rPr>
            </a:br>
            <a:r>
              <a:rPr lang="ru-RU" sz="1400" b="0" dirty="0" smtClean="0">
                <a:latin typeface="Times New Roman" pitchFamily="18" charset="0"/>
                <a:cs typeface="Times New Roman" pitchFamily="18" charset="0"/>
              </a:rPr>
              <a:t>«Воспитатель года России  - 2020</a:t>
            </a:r>
            <a:endParaRPr lang="ru-RU" sz="1400" b="0" dirty="0">
              <a:latin typeface="Times New Roman" pitchFamily="18" charset="0"/>
              <a:cs typeface="Times New Roman" pitchFamily="18" charset="0"/>
            </a:endParaRPr>
          </a:p>
        </p:txBody>
      </p:sp>
      <p:sp>
        <p:nvSpPr>
          <p:cNvPr id="3" name="Текст 2"/>
          <p:cNvSpPr>
            <a:spLocks noGrp="1"/>
          </p:cNvSpPr>
          <p:nvPr>
            <p:ph type="body" idx="2"/>
          </p:nvPr>
        </p:nvSpPr>
        <p:spPr>
          <a:xfrm>
            <a:off x="457200" y="1357298"/>
            <a:ext cx="3008313" cy="4052902"/>
          </a:xfrm>
        </p:spPr>
        <p:txBody>
          <a:bodyPr/>
          <a:lstStyle/>
          <a:p>
            <a:r>
              <a:rPr lang="ru-RU" dirty="0" err="1" smtClean="0">
                <a:latin typeface="Times New Roman" pitchFamily="18" charset="0"/>
                <a:cs typeface="Times New Roman" pitchFamily="18" charset="0"/>
              </a:rPr>
              <a:t>Ляпина</a:t>
            </a:r>
            <a:r>
              <a:rPr lang="ru-RU" dirty="0" smtClean="0">
                <a:latin typeface="Times New Roman" pitchFamily="18" charset="0"/>
                <a:cs typeface="Times New Roman" pitchFamily="18" charset="0"/>
              </a:rPr>
              <a:t> Наталья Владимировна – воспитатель высшей категории МОУ «ЦО </a:t>
            </a:r>
            <a:r>
              <a:rPr lang="ru-RU" dirty="0" err="1" smtClean="0">
                <a:latin typeface="Times New Roman" pitchFamily="18" charset="0"/>
                <a:cs typeface="Times New Roman" pitchFamily="18" charset="0"/>
              </a:rPr>
              <a:t>Ревякинский</a:t>
            </a:r>
            <a:r>
              <a:rPr lang="ru-RU" dirty="0" smtClean="0">
                <a:latin typeface="Times New Roman" pitchFamily="18" charset="0"/>
                <a:cs typeface="Times New Roman" pitchFamily="18" charset="0"/>
              </a:rPr>
              <a:t>» структурное подразделение детский сад «Непоседы»</a:t>
            </a:r>
          </a:p>
          <a:p>
            <a:r>
              <a:rPr lang="ru-RU" b="1" dirty="0" smtClean="0">
                <a:latin typeface="Times New Roman" pitchFamily="18" charset="0"/>
                <a:cs typeface="Times New Roman" pitchFamily="18" charset="0"/>
              </a:rPr>
              <a:t>Дата рождения</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25.05.1976</a:t>
            </a:r>
          </a:p>
          <a:p>
            <a:r>
              <a:rPr lang="ru-RU" b="1" dirty="0" smtClean="0">
                <a:latin typeface="Times New Roman" pitchFamily="18" charset="0"/>
                <a:cs typeface="Times New Roman" pitchFamily="18" charset="0"/>
              </a:rPr>
              <a:t>Образование</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среднее специальное</a:t>
            </a:r>
          </a:p>
          <a:p>
            <a:r>
              <a:rPr lang="ru-RU" b="1" dirty="0" smtClean="0">
                <a:latin typeface="Times New Roman" pitchFamily="18" charset="0"/>
                <a:cs typeface="Times New Roman" pitchFamily="18" charset="0"/>
              </a:rPr>
              <a:t>Специальность</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воспитатель- гувернер</a:t>
            </a:r>
          </a:p>
          <a:p>
            <a:r>
              <a:rPr lang="ru-RU" b="1" dirty="0" smtClean="0">
                <a:latin typeface="Times New Roman" pitchFamily="18" charset="0"/>
                <a:cs typeface="Times New Roman" pitchFamily="18" charset="0"/>
              </a:rPr>
              <a:t>Общий стаж работы</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22 года</a:t>
            </a:r>
          </a:p>
          <a:p>
            <a:r>
              <a:rPr lang="ru-RU" b="1" dirty="0" smtClean="0">
                <a:latin typeface="Times New Roman" pitchFamily="18" charset="0"/>
                <a:cs typeface="Times New Roman" pitchFamily="18" charset="0"/>
              </a:rPr>
              <a:t>Педагогический стаж работы</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22</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года</a:t>
            </a:r>
          </a:p>
          <a:p>
            <a:r>
              <a:rPr lang="ru-RU" b="1" dirty="0" smtClean="0">
                <a:latin typeface="Times New Roman" pitchFamily="18" charset="0"/>
                <a:cs typeface="Times New Roman" pitchFamily="18" charset="0"/>
              </a:rPr>
              <a:t>Категория</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высшая </a:t>
            </a:r>
          </a:p>
          <a:p>
            <a:r>
              <a:rPr lang="ru-RU" b="1" dirty="0" smtClean="0">
                <a:latin typeface="Times New Roman" pitchFamily="18" charset="0"/>
                <a:cs typeface="Times New Roman" pitchFamily="18" charset="0"/>
              </a:rPr>
              <a:t>Курсы повышения квалификации: </a:t>
            </a:r>
            <a:r>
              <a:rPr lang="ru-RU" i="1" dirty="0" smtClean="0">
                <a:latin typeface="Times New Roman" pitchFamily="18" charset="0"/>
                <a:cs typeface="Times New Roman" pitchFamily="18" charset="0"/>
              </a:rPr>
              <a:t>2016 год в объеме 126 часов</a:t>
            </a:r>
            <a:endParaRPr lang="ru-RU" i="1" dirty="0">
              <a:latin typeface="Times New Roman" pitchFamily="18" charset="0"/>
              <a:cs typeface="Times New Roman" pitchFamily="18" charset="0"/>
            </a:endParaRPr>
          </a:p>
        </p:txBody>
      </p:sp>
      <p:pic>
        <p:nvPicPr>
          <p:cNvPr id="5" name="Содержимое 5" descr="C:\Documents and Settings\ADMIN\Рабочий стол\77777.jpg"/>
          <p:cNvPicPr>
            <a:picLocks noGrp="1"/>
          </p:cNvPicPr>
          <p:nvPr>
            <p:ph sz="half" idx="1"/>
          </p:nvPr>
        </p:nvPicPr>
        <p:blipFill>
          <a:blip r:embed="rId2" cstate="print"/>
          <a:srcRect/>
          <a:stretch>
            <a:fillRect/>
          </a:stretch>
        </p:blipFill>
        <p:spPr bwMode="auto">
          <a:xfrm>
            <a:off x="4787797" y="1285875"/>
            <a:ext cx="2914856"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928670"/>
            <a:ext cx="8686800" cy="1071570"/>
          </a:xfrm>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r>
              <a:rPr lang="ru-RU" sz="1400" dirty="0" smtClean="0"/>
              <a:t/>
            </a:r>
            <a:br>
              <a:rPr lang="ru-RU" sz="1400" dirty="0" smtClean="0"/>
            </a:br>
            <a:endParaRPr lang="ru-RU" sz="1400" dirty="0">
              <a:latin typeface="Times New Roman" pitchFamily="18" charset="0"/>
              <a:cs typeface="Times New Roman" pitchFamily="18" charset="0"/>
            </a:endParaRPr>
          </a:p>
        </p:txBody>
      </p:sp>
      <p:sp>
        <p:nvSpPr>
          <p:cNvPr id="3" name="Содержимое 2"/>
          <p:cNvSpPr>
            <a:spLocks noGrp="1"/>
          </p:cNvSpPr>
          <p:nvPr>
            <p:ph idx="1"/>
          </p:nvPr>
        </p:nvSpPr>
        <p:spPr>
          <a:xfrm>
            <a:off x="304800" y="2571744"/>
            <a:ext cx="8686800" cy="3508381"/>
          </a:xfrm>
        </p:spPr>
        <p:txBody>
          <a:bodyPr/>
          <a:lstStyle/>
          <a:p>
            <a:pPr algn="ctr"/>
            <a:r>
              <a:rPr lang="ru-RU" sz="2400" b="1" i="1" dirty="0" smtClean="0">
                <a:latin typeface="Times New Roman" pitchFamily="18" charset="0"/>
                <a:cs typeface="Times New Roman" pitchFamily="18" charset="0"/>
              </a:rPr>
              <a:t>Моё педагогическое кредо: </a:t>
            </a:r>
          </a:p>
          <a:p>
            <a:pPr algn="ctr"/>
            <a:r>
              <a:rPr lang="ru-RU" sz="2800" b="1" i="1" dirty="0" smtClean="0">
                <a:latin typeface="Times New Roman" pitchFamily="18" charset="0"/>
                <a:cs typeface="Times New Roman" pitchFamily="18" charset="0"/>
              </a:rPr>
              <a:t>«Подарить детям сердце, стать настоящим мастером своего дела»</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3000373"/>
            <a:ext cx="8458200" cy="3075414"/>
          </a:xfrm>
        </p:spPr>
        <p:txBody>
          <a:bodyPr>
            <a:normAutofit/>
          </a:bodyPr>
          <a:lstStyle/>
          <a:p>
            <a:pPr algn="ctr"/>
            <a:r>
              <a:rPr lang="ru-RU" sz="2800" i="1" dirty="0" smtClean="0">
                <a:latin typeface="Times New Roman" pitchFamily="18" charset="0"/>
                <a:cs typeface="Times New Roman" pitchFamily="18" charset="0"/>
              </a:rPr>
              <a:t>Эссе   «я – воспитатель»</a:t>
            </a:r>
            <a:endParaRPr lang="ru-RU" sz="28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428604"/>
            <a:ext cx="8458200" cy="1500198"/>
          </a:xfrm>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42853"/>
            <a:ext cx="8458200" cy="428627"/>
          </a:xfrm>
        </p:spPr>
        <p:txBody>
          <a:bodyPr>
            <a:no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sp>
        <p:nvSpPr>
          <p:cNvPr id="3" name="Подзаголовок 2"/>
          <p:cNvSpPr>
            <a:spLocks noGrp="1"/>
          </p:cNvSpPr>
          <p:nvPr>
            <p:ph type="subTitle" idx="1"/>
          </p:nvPr>
        </p:nvSpPr>
        <p:spPr>
          <a:xfrm>
            <a:off x="381000" y="714356"/>
            <a:ext cx="8458200" cy="5929354"/>
          </a:xfrm>
        </p:spPr>
        <p:txBody>
          <a:bodyPr>
            <a:normAutofit fontScale="85000" lnSpcReduction="10000"/>
          </a:bodyPr>
          <a:lstStyle/>
          <a:p>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Эссе «Я – воспитатель!»</a:t>
            </a:r>
          </a:p>
          <a:p>
            <a:r>
              <a:rPr lang="ru-RU" sz="1800" dirty="0" smtClean="0">
                <a:latin typeface="Times New Roman" pitchFamily="18" charset="0"/>
                <a:cs typeface="Times New Roman" pitchFamily="18" charset="0"/>
              </a:rPr>
              <a:t>Кто с детством свою жизнь связать решил,                                                                                                        Тот молодым останется навек,                                                                                                                                       А значит, повезло ему,                                                                                                                                                       А значит, он счастливый человек.</a:t>
            </a:r>
          </a:p>
          <a:p>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         С малых лет хотела быть воспитателем. Воспитатель должен быть всесторонне развитым, </a:t>
            </a:r>
            <a:r>
              <a:rPr lang="ru-RU" sz="1800" dirty="0" err="1" smtClean="0">
                <a:latin typeface="Times New Roman" pitchFamily="18" charset="0"/>
                <a:cs typeface="Times New Roman" pitchFamily="18" charset="0"/>
              </a:rPr>
              <a:t>креативным</a:t>
            </a:r>
            <a:r>
              <a:rPr lang="ru-RU" sz="1800" dirty="0" smtClean="0">
                <a:latin typeface="Times New Roman" pitchFamily="18" charset="0"/>
                <a:cs typeface="Times New Roman" pitchFamily="18" charset="0"/>
              </a:rPr>
              <a:t>, любознательным и творческим. Я сейчас не представляю себе иной профессии, </a:t>
            </a:r>
            <a:r>
              <a:rPr lang="ru-RU" sz="1800" b="1" dirty="0" smtClean="0">
                <a:latin typeface="Times New Roman" pitchFamily="18" charset="0"/>
                <a:cs typeface="Times New Roman" pitchFamily="18" charset="0"/>
              </a:rPr>
              <a:t>Воспитатель</a:t>
            </a:r>
            <a:r>
              <a:rPr lang="ru-RU" sz="1800" dirty="0" smtClean="0">
                <a:latin typeface="Times New Roman" pitchFamily="18" charset="0"/>
                <a:cs typeface="Times New Roman" pitchFamily="18" charset="0"/>
              </a:rPr>
              <a:t>. Кажется, совсем недавно я окончила школу, потом были прекрасные годы студенчества и первые годы работы в детском саду. Я помню, с какой радостью и волнением я шла на свой первый рабочий день. Было ощущение полёта и вместе с тем неуверенности: а всё ли получится, знаю ли я, вообще, свою работу, найду ли я общий язык с детьми?</a:t>
            </a:r>
          </a:p>
          <a:p>
            <a:r>
              <a:rPr lang="ru-RU" sz="1800" dirty="0" smtClean="0">
                <a:latin typeface="Times New Roman" pitchFamily="18" charset="0"/>
                <a:cs typeface="Times New Roman" pitchFamily="18" charset="0"/>
              </a:rPr>
              <a:t>И вот уже 22 года я служу делу,  которое люблю.</a:t>
            </a:r>
          </a:p>
          <a:p>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Каждый день я просыпаюсь с осознанием того, что я - счастливый человек.</a:t>
            </a:r>
          </a:p>
          <a:p>
            <a:r>
              <a:rPr lang="ru-RU" sz="1800" dirty="0" smtClean="0">
                <a:latin typeface="Times New Roman" pitchFamily="18" charset="0"/>
                <a:cs typeface="Times New Roman" pitchFamily="18" charset="0"/>
              </a:rPr>
              <a:t>         Я - воспитатель!  Я горжусь этим! У меня самая удивительная профессия! Много профессий на свете, но эту профессию не выбирают, выбирает  ОНА! Случайных людей здесь не бывает, они просто не смогут жить в этом состоянии. У кого ещё есть возможность заглянуть в страну детства, погрузиться в мир ребенка, только у воспитателя. Дети – самое лучшее и светлое, что есть в  жизни. Воспитывать детей – это большая ответственность. Перед педагогом не просто ребёнок, а будущий инженер, политик, врач или просто рабочий. Каким он будет? Добрым, сильным, открытым, чувственным или замкнутым, раздражительным, агрессивным. Такие серьёзные задачи решает на первый взгляд лёгкая, игривая профессия воспитателя. Я счастлива от того, что мне неведома скучная, однообразная, рутинная работа, наоборот, я с радостью и любовью свои знания, свой опыт отдаю детям.</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42853"/>
            <a:ext cx="8458200" cy="285751"/>
          </a:xfrm>
        </p:spPr>
        <p:txBody>
          <a:bodyPr>
            <a:no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sp>
        <p:nvSpPr>
          <p:cNvPr id="3" name="Подзаголовок 2"/>
          <p:cNvSpPr>
            <a:spLocks noGrp="1"/>
          </p:cNvSpPr>
          <p:nvPr>
            <p:ph type="subTitle" idx="1"/>
          </p:nvPr>
        </p:nvSpPr>
        <p:spPr>
          <a:xfrm>
            <a:off x="381000" y="1285860"/>
            <a:ext cx="8458200" cy="5000660"/>
          </a:xfrm>
        </p:spPr>
        <p:txBody>
          <a:bodyPr>
            <a:noAutofit/>
          </a:bodyPr>
          <a:lstStyle/>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20481" name="Rectangle 1"/>
          <p:cNvSpPr>
            <a:spLocks noChangeArrowheads="1"/>
          </p:cNvSpPr>
          <p:nvPr/>
        </p:nvSpPr>
        <p:spPr bwMode="auto">
          <a:xfrm rot="10800000" flipV="1">
            <a:off x="357158" y="293277"/>
            <a:ext cx="850112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333333"/>
              </a:solidFill>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Детский сад давно стал для меня вторым домом. Ежедневно, приходя в свой любимый детский сад, я смотрю в глаза своих милых воспитанников. Сколько в них чувств, переживаний. Глаза ребенка – это состояние души, в которых многое можно увидеть. Чтобы узнать о ребенке больше, сердце воспитателя должно быть не только добрым, но и зрячим. Я все время стараюсь не «работать» с детьми, а жить с ними, делить их радости и печали, успехи и неудачи, не допуская фальши в отношениях.</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indent="449263" eaLnBrk="0" fontAlgn="base" hangingPunct="0">
              <a:spcBef>
                <a:spcPct val="0"/>
              </a:spcBef>
              <a:spcAft>
                <a:spcPct val="0"/>
              </a:spcAft>
            </a:pP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Так кто же такой воспитатель детского сада?  Конечно же, воспитатель – это, прежде всего,  человек! Человек, воспитывающий детей, любящий их, и поэтому он, и они счастливы. Доброта и милосердие должны быть присуще любому человеку, а тем более воспитателю, так как его авторитет складывается от его отношения к делу и профессии вообще.</a:t>
            </a:r>
            <a:r>
              <a:rPr lang="ru-RU" sz="1400" dirty="0" smtClean="0">
                <a:latin typeface="Times New Roman" pitchFamily="18" charset="0"/>
                <a:cs typeface="Times New Roman" pitchFamily="18" charset="0"/>
              </a:rPr>
              <a:t> К.Д.Ушинский писал: «Если вы удачно выберете труд и вложите в него свою душу, то счастье само отыщет вас». А счастливого воспитателя сразу видно – он живет в среде детей, понимает их потребности, налаживает контакты с их родителями, вдумчиво относится ко всему, что окружает его, стойко переносит невзгоды беспокойной педагогической жизни. Труд воспитателя может быть нелегким, отнимающим порой все и физические и моральные силы, но рутинным, неинтересным его не назовешь. Быть воспитателем – огромная ответственность, но и огромное счастье. Ведь суть профессии – дарить, дарить ребенку этот красочный мир, удивлять прекрасным. И для того чтобы это осуществить, педагогу необходимо обладать профессиональной компетентностью. Человеку, выбравшему профессию воспитателя, необходимо быть искренне заинтересованным, стремиться познавать новое в мире и науке, повышать уровень методической грамотности. Важно уметь каждому педагогу применять профессиональные знания на практике: организовывать учебно-воспитательный процесс с учетом личностных особенностей каждого  ребенка, веря в него и уважая внутренний мир малыша. Большое значение в успешности воспитателя имеет педагогическая культура. Корректность, грамотная речь, доброжелательность, коммуникабельность  помогут подобрать ключик к каждому малышу, найти общий язык с родителями и коллегами.</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286000" y="-1603147"/>
            <a:ext cx="4572000" cy="369332"/>
          </a:xfrm>
          <a:prstGeom prst="rect">
            <a:avLst/>
          </a:prstGeom>
        </p:spPr>
        <p:txBody>
          <a:bodyPr>
            <a:spAutoFit/>
          </a:bodyPr>
          <a:lstStyle/>
          <a:p>
            <a:r>
              <a:rPr lang="ru-RU" dirty="0" smtClean="0">
                <a:latin typeface="Times New Roman" pitchFamily="18" charset="0"/>
                <a:cs typeface="Times New Roman" pitchFamily="18" charset="0"/>
              </a:rPr>
              <a:t>и коллегами.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42853"/>
            <a:ext cx="8458200" cy="571503"/>
          </a:xfrm>
        </p:spPr>
        <p:txBody>
          <a:bodyPr>
            <a:normAutofit/>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p>
        </p:txBody>
      </p:sp>
      <p:sp>
        <p:nvSpPr>
          <p:cNvPr id="3" name="Подзаголовок 2"/>
          <p:cNvSpPr>
            <a:spLocks noGrp="1"/>
          </p:cNvSpPr>
          <p:nvPr>
            <p:ph type="subTitle" idx="1"/>
          </p:nvPr>
        </p:nvSpPr>
        <p:spPr>
          <a:xfrm>
            <a:off x="381000" y="1071546"/>
            <a:ext cx="8458200" cy="5786454"/>
          </a:xfrm>
        </p:spPr>
        <p:txBody>
          <a:bodyPr>
            <a:normAutofit fontScale="92500" lnSpcReduction="20000"/>
          </a:bodyPr>
          <a:lstStyle/>
          <a:p>
            <a:r>
              <a:rPr lang="ru-RU" sz="20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r>
              <a:rPr lang="ru-RU" sz="1500" dirty="0" smtClean="0">
                <a:latin typeface="Times New Roman" pitchFamily="18" charset="0"/>
                <a:cs typeface="Times New Roman" pitchFamily="18" charset="0"/>
              </a:rPr>
              <a:t>В своей педагогической работе я активно применяю информационно-коммуникационные технологии, так как современную образовательную деятельность невозможно представить без технических средств обучения. Но, никакой, даже самый современный компьютер не заменит воспитателя, его эмоционального слова. В современных условиях, чтобы соответствовать постоянно изменяющимся потребностям общества, нужно настойчиво искать новую информацию, профессионально её использовать. Я, как педагог, нахожусь в постоянном профессиональном поиске своего «я» в профессии. Детский мир намного интереснее,  </a:t>
            </a:r>
            <a:r>
              <a:rPr lang="ru-RU" sz="1500" dirty="0" err="1" smtClean="0">
                <a:latin typeface="Times New Roman" pitchFamily="18" charset="0"/>
                <a:cs typeface="Times New Roman" pitchFamily="18" charset="0"/>
              </a:rPr>
              <a:t>безграничнее</a:t>
            </a:r>
            <a:r>
              <a:rPr lang="ru-RU" sz="1500" dirty="0" smtClean="0">
                <a:latin typeface="Times New Roman" pitchFamily="18" charset="0"/>
                <a:cs typeface="Times New Roman" pitchFamily="18" charset="0"/>
              </a:rPr>
              <a:t> и богаче, чем мир взрослого.                  </a:t>
            </a:r>
          </a:p>
          <a:p>
            <a:r>
              <a:rPr lang="ru-RU" sz="1500" dirty="0" smtClean="0">
                <a:latin typeface="Times New Roman" pitchFamily="18" charset="0"/>
                <a:cs typeface="Times New Roman" pitchFamily="18" charset="0"/>
              </a:rPr>
              <a:t>В. А. Сухомлинский писал, что «детство - важнейший период человеческой жизни, не подготовка к будущей жизни, а настоящая, яркая, самобытная, неповторимая жизнь. И от того, как прошло детство, кто вёл ребёнка за руку в детские годы, что вошло в его разум  и сердце из окружающего мира, - от этого в решающей степени зависит, каким человеком станет сегодняшний малыш». И задача, моя, как воспитателя – не разрушить эту детскую самобытность, а влиться в нее, привив и вложив духовно-нравственные ценности. Ведь, именно мне, как педагогу дошкольного образования отводится особая роль, поскольку личность взрослого «мощный фактор развития личности ребёнка»                       (В. А. Петровский). Освоение ребёнком нравственных норм и правил осуществляется через воспитателя, его личность, его культуру и его нравственную  позицию.</a:t>
            </a:r>
          </a:p>
          <a:p>
            <a:r>
              <a:rPr lang="ru-RU" sz="1500" dirty="0" smtClean="0">
                <a:latin typeface="Times New Roman" pitchFamily="18" charset="0"/>
                <a:cs typeface="Times New Roman" pitchFamily="18" charset="0"/>
              </a:rPr>
              <a:t>Воспитание в детском саду – это не просто игровая  деятельность, это ежесекундный кропотливый труд, требующий выдержки, огромного терпения. Мои  старания  направлены  на то, чтобы дети выросли настоящими людьми, гражданами  своей страны, любящими окружающий мир, людей, природу; чтобы могли отличать  хорошее от плохого; чтобы всегда умели  постоять за себя и своего товарища; чтобы  могли видеть, чувствовать и понимать прекрасное. Воспитание такой личности включает в себя овладение всеми богатствами родного языка, развитие устной речи на основе  овладения  литературным языком своего народа.</a:t>
            </a:r>
          </a:p>
          <a:p>
            <a:r>
              <a:rPr lang="ru-RU" sz="1500" dirty="0" smtClean="0">
                <a:latin typeface="Times New Roman" pitchFamily="18" charset="0"/>
                <a:cs typeface="Times New Roman" pitchFamily="18" charset="0"/>
              </a:rPr>
              <a:t>Дошкольное детство – короткий, но важный период становления личности. В эти годы ребенок приобретает первоначальные знания об окружающей жизни, у него начинает формироваться определенное отношение к людям, к труду, вырабатываются навыки и привычки правильного поведения, складывается характер. Чтобы сохранить эту «тоненькую ниточку», эту связь с прежними поколениями, я считаю необходимо приобщать ребёнка к народной культуре, играм, традициям.</a:t>
            </a:r>
          </a:p>
          <a:p>
            <a:r>
              <a:rPr lang="ru-RU" sz="1500" dirty="0" smtClean="0">
                <a:latin typeface="Times New Roman" pitchFamily="18" charset="0"/>
                <a:cs typeface="Times New Roman" pitchFamily="18" charset="0"/>
              </a:rPr>
              <a:t>Вся жизнь ребенка – дошкольника пронизана игрой, только так он готов открыть себя миру и мир для себя.</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14291"/>
            <a:ext cx="8458200" cy="357189"/>
          </a:xfrm>
        </p:spPr>
        <p:txBody>
          <a:bodyPr>
            <a:normAutofit fontScale="90000"/>
          </a:bodyPr>
          <a:lstStyle/>
          <a:p>
            <a:pPr algn="ctr"/>
            <a:r>
              <a:rPr lang="ru-RU" sz="1400" dirty="0" smtClean="0">
                <a:latin typeface="Times New Roman" pitchFamily="18" charset="0"/>
                <a:cs typeface="Times New Roman" pitchFamily="18" charset="0"/>
              </a:rPr>
              <a:t>Муниципальный этап Всероссийского профессионального конкурса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«Воспитатель года России  - 2020»</a:t>
            </a:r>
            <a:endParaRPr lang="ru-RU" sz="1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1285860"/>
            <a:ext cx="8458200" cy="4357718"/>
          </a:xfrm>
        </p:spPr>
        <p:txBody>
          <a:bodyPr>
            <a:normAutofit fontScale="55000" lnSpcReduction="20000"/>
          </a:bodyPr>
          <a:lstStyle/>
          <a:p>
            <a:r>
              <a:rPr lang="ru-RU" sz="2500" dirty="0" smtClean="0">
                <a:latin typeface="Times New Roman" pitchFamily="18" charset="0"/>
                <a:cs typeface="Times New Roman" pitchFamily="18" charset="0"/>
              </a:rPr>
              <a:t>Детский мир намного интереснее,  </a:t>
            </a:r>
            <a:r>
              <a:rPr lang="ru-RU" sz="2500" dirty="0" err="1" smtClean="0">
                <a:latin typeface="Times New Roman" pitchFamily="18" charset="0"/>
                <a:cs typeface="Times New Roman" pitchFamily="18" charset="0"/>
              </a:rPr>
              <a:t>безграничнее</a:t>
            </a:r>
            <a:r>
              <a:rPr lang="ru-RU" sz="2500" dirty="0" smtClean="0">
                <a:latin typeface="Times New Roman" pitchFamily="18" charset="0"/>
                <a:cs typeface="Times New Roman" pitchFamily="18" charset="0"/>
              </a:rPr>
              <a:t> и богаче, чем мир взрослого.                  </a:t>
            </a:r>
          </a:p>
          <a:p>
            <a:r>
              <a:rPr lang="ru-RU" sz="2500" dirty="0" smtClean="0">
                <a:latin typeface="Times New Roman" pitchFamily="18" charset="0"/>
                <a:cs typeface="Times New Roman" pitchFamily="18" charset="0"/>
              </a:rPr>
              <a:t>В. А. Сухомлинский писал, что «детство - важнейший период человеческой жизни, не подготовка к будущей жизни, а настоящая, яркая, самобытная, неповторимая жизнь. И от того, как прошло детство, кто вёл ребёнка за руку в детские годы, что вошло в его разум  и сердце из окружающего мира, - от этого в решающей степени зависит, каким человеком станет сегодняшний малыш». И задача, моя, как воспитателя – не разрушить эту детскую самобытность, а влиться в нее, привив и вложив духовно-нравственные ценности. Ведь, именно мне, как педагогу дошкольного образования отводится особая роль, поскольку личность взрослого «мощный фактор развития личности ребёнка»    (В. А. Петровский). Освоение ребёнком нравственных норм и правил осуществляется через воспитателя, его личность, его культуру и его нравственную  позицию.</a:t>
            </a:r>
          </a:p>
          <a:p>
            <a:r>
              <a:rPr lang="ru-RU" sz="2500" dirty="0" smtClean="0">
                <a:latin typeface="Times New Roman" pitchFamily="18" charset="0"/>
                <a:cs typeface="Times New Roman" pitchFamily="18" charset="0"/>
              </a:rPr>
              <a:t>Воспитание в детском саду – это не просто игровая  деятельность, это ежесекундный кропотливый труд, требующий выдержки, огромного терпения. Мои  старания  направлены  на то, чтобы дети выросли настоящими людьми, гражданами  своей страны, любящими окружающий мир, людей, природу; чтобы могли отличать  хорошее от плохого; чтобы всегда умели  постоять за себя и своего товарища; чтобы  могли видеть, чувствовать и понимать прекрасное. Воспитание такой личности включает в себя овладение всеми богатствами родного языка, развитие устной речи на основе  овладения  литературным языком своего народа.</a:t>
            </a:r>
          </a:p>
          <a:p>
            <a:r>
              <a:rPr lang="ru-RU" sz="2500" dirty="0" smtClean="0">
                <a:latin typeface="Times New Roman" pitchFamily="18" charset="0"/>
                <a:cs typeface="Times New Roman" pitchFamily="18" charset="0"/>
              </a:rPr>
              <a:t>Дошкольное детство – короткий, но важный период становления личности. В эти годы ребенок приобретает первоначальные знания об окружающей жизни, у него начинает формироваться определенное отношение к людям, к труду, вырабатываются навыки и привычки правильного поведения, складывается характер. Чтобы сохранить эту «тоненькую ниточку», эту связь с прежними поколениями, я считаю необходимо приобщать ребёнка к народной культуре, играм, традициям.</a:t>
            </a:r>
          </a:p>
          <a:p>
            <a:r>
              <a:rPr lang="ru-RU" sz="2500" dirty="0" smtClean="0">
                <a:latin typeface="Times New Roman" pitchFamily="18" charset="0"/>
                <a:cs typeface="Times New Roman" pitchFamily="18" charset="0"/>
              </a:rPr>
              <a:t>Вся жизнь ребенка – дошкольника пронизана игрой, только так он готов открыть себя миру и мир для себя.</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TotalTime>
  <Words>337</Words>
  <Application>Microsoft Office PowerPoint</Application>
  <PresentationFormat>Экран (4:3)</PresentationFormat>
  <Paragraphs>65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Муниципальный этап Всероссийского профессионального конкурса «Воспитатель года России  - 2020»    интернет – Портфолио воспитателя Ляпиной Натальи Владимировны  Муниципальное общеобразовательное учреждение «Центр Образования ревякинский» структурное подразделение детский сад «Непоседы»      </vt:lpstr>
      <vt:lpstr>ДУША? Проблемы? Все пустое! Душа ребенка- вот святое!</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 </vt:lpstr>
      <vt:lpstr>Эссе   «я – воспитатель»</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  Фотогалерея</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lpstr>Муниципальный этап Всероссийского профессионального конкурса «Воспитатель года России  - 2020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Муниципальный этап Всероссийского профессионального конкурса «Воспитатель года России  - 2020»    Портфолио воспитателя Ляпиной Натальи Владимировны</dc:title>
  <dc:creator>Виталий</dc:creator>
  <cp:lastModifiedBy>Виталий</cp:lastModifiedBy>
  <cp:revision>19</cp:revision>
  <dcterms:created xsi:type="dcterms:W3CDTF">2019-11-18T18:54:25Z</dcterms:created>
  <dcterms:modified xsi:type="dcterms:W3CDTF">2019-11-25T05:56:52Z</dcterms:modified>
</cp:coreProperties>
</file>