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265" r:id="rId3"/>
    <p:sldId id="266" r:id="rId4"/>
    <p:sldId id="268" r:id="rId5"/>
    <p:sldId id="260" r:id="rId6"/>
    <p:sldId id="267" r:id="rId7"/>
    <p:sldId id="269" r:id="rId8"/>
    <p:sldId id="291" r:id="rId9"/>
    <p:sldId id="270" r:id="rId10"/>
    <p:sldId id="271" r:id="rId11"/>
    <p:sldId id="290" r:id="rId12"/>
    <p:sldId id="272" r:id="rId13"/>
    <p:sldId id="273" r:id="rId14"/>
    <p:sldId id="274" r:id="rId15"/>
    <p:sldId id="276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275" r:id="rId24"/>
    <p:sldId id="277" r:id="rId25"/>
    <p:sldId id="302" r:id="rId26"/>
    <p:sldId id="279" r:id="rId27"/>
    <p:sldId id="278" r:id="rId28"/>
    <p:sldId id="280" r:id="rId29"/>
    <p:sldId id="281" r:id="rId30"/>
    <p:sldId id="282" r:id="rId31"/>
    <p:sldId id="283" r:id="rId32"/>
    <p:sldId id="284" r:id="rId33"/>
    <p:sldId id="285" r:id="rId34"/>
    <p:sldId id="292" r:id="rId35"/>
    <p:sldId id="303" r:id="rId36"/>
    <p:sldId id="304" r:id="rId37"/>
    <p:sldId id="28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2" autoAdjust="0"/>
    <p:restoredTop sz="94660"/>
  </p:normalViewPr>
  <p:slideViewPr>
    <p:cSldViewPr>
      <p:cViewPr>
        <p:scale>
          <a:sx n="70" d="100"/>
          <a:sy n="70" d="100"/>
        </p:scale>
        <p:origin x="-13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2DAAA9-29C8-443B-886F-50699E9319C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A2CC32FF-983F-48CF-97B7-A366A7C1D0EC}" type="pres">
      <dgm:prSet presAssocID="{DE2DAAA9-29C8-443B-886F-50699E9319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717B2D4-EC73-465D-AAFD-A6C035994C20}" type="presOf" srcId="{DE2DAAA9-29C8-443B-886F-50699E9319C0}" destId="{A2CC32FF-983F-48CF-97B7-A366A7C1D0E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96422-57D0-4398-90FE-96D8DBD73C27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7B28D-F0DF-4E8D-9FC0-41EACA619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761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7B28D-F0DF-4E8D-9FC0-41EACA61996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02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55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23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37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24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82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2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3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38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3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89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77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BB1AC-9950-4798-B939-5647EF8DDB8F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14A0B-E9B2-4469-8082-6F93D59E6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2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2.xls"/><Relationship Id="rId5" Type="http://schemas.openxmlformats.org/officeDocument/2006/relationships/image" Target="../media/image53.emf"/><Relationship Id="rId4" Type="http://schemas.openxmlformats.org/officeDocument/2006/relationships/oleObject" Target="../embeddings/_____Microsoft_Excel_97-20031.xls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18" Type="http://schemas.openxmlformats.org/officeDocument/2006/relationships/image" Target="../media/image10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" Type="http://schemas.openxmlformats.org/officeDocument/2006/relationships/image" Target="../media/image2.jpeg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6.depositphotos.com/1000391/604/v/950/depositphotos_6044523-stock-illustration-magic-background-with-paper-scro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 flipV="1">
            <a:off x="1691680" y="3500234"/>
            <a:ext cx="144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6118" y="1604187"/>
            <a:ext cx="502509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   </a:t>
            </a:r>
            <a:r>
              <a:rPr lang="ru-RU" sz="6000" b="1" i="1" dirty="0" smtClean="0">
                <a:solidFill>
                  <a:srgbClr val="7030A0"/>
                </a:solidFill>
              </a:rPr>
              <a:t>ПОРТФОЛИО</a:t>
            </a:r>
          </a:p>
          <a:p>
            <a:r>
              <a:rPr lang="ru-RU" sz="2800" b="1" i="1" dirty="0">
                <a:solidFill>
                  <a:srgbClr val="7030A0"/>
                </a:solidFill>
              </a:rPr>
              <a:t>в</a:t>
            </a:r>
            <a:r>
              <a:rPr lang="ru-RU" sz="2800" b="1" i="1" dirty="0" smtClean="0">
                <a:solidFill>
                  <a:srgbClr val="7030A0"/>
                </a:solidFill>
              </a:rPr>
              <a:t>оспитателя </a:t>
            </a: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МОУ «ЦО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Ревякинский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ru-RU" sz="2800" b="1" i="1" dirty="0">
                <a:solidFill>
                  <a:srgbClr val="7030A0"/>
                </a:solidFill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                               детский сад»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i="1" dirty="0" err="1" smtClean="0">
                <a:solidFill>
                  <a:schemeClr val="accent2">
                    <a:lumMod val="75000"/>
                  </a:schemeClr>
                </a:solidFill>
              </a:rPr>
              <a:t>Пивоварчик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          Татьяны </a:t>
            </a:r>
          </a:p>
          <a:p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             Ивановны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908720"/>
            <a:ext cx="6166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ВОСПИТАННИКОВ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AppData\Local\Microsoft\Windows\INetCache\IE\7X8UVPEG\20181114_114156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t="7229" r="4156" b="7473"/>
          <a:stretch/>
        </p:blipFill>
        <p:spPr bwMode="auto">
          <a:xfrm rot="5400000">
            <a:off x="-62810" y="2139067"/>
            <a:ext cx="2855763" cy="196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2434" y="4601982"/>
            <a:ext cx="25683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Призовое место воспитанника</a:t>
            </a:r>
          </a:p>
          <a:p>
            <a:r>
              <a:rPr lang="ru-RU" sz="105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5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таршей группы Антошкина Д.</a:t>
            </a:r>
          </a:p>
          <a:p>
            <a:r>
              <a:rPr lang="ru-RU" sz="105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участие в Международном конкурсе</a:t>
            </a:r>
          </a:p>
          <a:p>
            <a:r>
              <a:rPr lang="ru-RU" sz="105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05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исунков и поделок «Весенний букет»</a:t>
            </a:r>
            <a:endParaRPr lang="ru-RU" sz="105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230" y="1666314"/>
            <a:ext cx="2836534" cy="28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815" y="4694315"/>
            <a:ext cx="326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Командные грамоты за участие в празднике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День Российского флага»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User\AppData\Local\Microsoft\Windows\INetCache\IE\IT5T0XLM\20181121_18253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2816" y="2131972"/>
            <a:ext cx="281900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06588" y="4681739"/>
            <a:ext cx="20538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Призовое место  воспитанника</a:t>
            </a:r>
          </a:p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Бычкова Александра за участие в конкурсе </a:t>
            </a:r>
          </a:p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поделок из природного материала</a:t>
            </a:r>
          </a:p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«Осенняя фантазия»</a:t>
            </a:r>
          </a:p>
        </p:txBody>
      </p:sp>
    </p:spTree>
    <p:extLst>
      <p:ext uri="{BB962C8B-B14F-4D97-AF65-F5344CB8AC3E}">
        <p14:creationId xmlns:p14="http://schemas.microsoft.com/office/powerpoint/2010/main" val="155543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907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124744"/>
            <a:ext cx="6166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ВОСПИТАННИКОВ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7419"/>
          <a:stretch/>
        </p:blipFill>
        <p:spPr bwMode="auto">
          <a:xfrm rot="16200000">
            <a:off x="2468903" y="2331407"/>
            <a:ext cx="2814267" cy="163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8568" y="2144435"/>
            <a:ext cx="2735988" cy="208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"/>
          <a:stretch/>
        </p:blipFill>
        <p:spPr bwMode="auto">
          <a:xfrm rot="16200000">
            <a:off x="4345030" y="2364824"/>
            <a:ext cx="2776931" cy="160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3" y="1740479"/>
            <a:ext cx="2180978" cy="284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4323" y="4830160"/>
            <a:ext cx="27829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Призовое место  воспитанника   старшей группы </a:t>
            </a:r>
            <a:r>
              <a:rPr lang="ru-RU" sz="1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Черниковой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В. </a:t>
            </a:r>
          </a:p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.за участие  в  Международном</a:t>
            </a:r>
          </a:p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творческом конкурсе  рисунков «Кисельные реки – молочные берега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050" y="4908734"/>
            <a:ext cx="1616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Грамота за участие 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Новогоднем 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оформлении группы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1" y="4908734"/>
            <a:ext cx="1644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Грамота за призовое 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в конкурсе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«Полет в космос»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0954" y="4881425"/>
            <a:ext cx="2467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победителя </a:t>
            </a:r>
            <a:r>
              <a:rPr lang="ru-RU" sz="1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Маренковой</a:t>
            </a:r>
            <a:endParaRPr lang="ru-RU" sz="1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Вероники в районном 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литературном конкурсе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Строки, опаленные</a:t>
            </a:r>
          </a:p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ойной»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9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480646"/>
            <a:ext cx="43932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ПЕДАГОГИЧЕСКАЯ</a:t>
            </a:r>
          </a:p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КОПИЛКА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312368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Pictures\MVI_2769_Mo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55" y="116632"/>
            <a:ext cx="3432043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ocuments\к аттестации\20190205_10463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4630" y="2736041"/>
            <a:ext cx="1903492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739375" y="4797152"/>
            <a:ext cx="340462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 РАЙОННОМ  </a:t>
            </a:r>
            <a:r>
              <a:rPr lang="ru-RU" sz="1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КОНКУРСЕ</a:t>
            </a:r>
          </a:p>
          <a:p>
            <a:r>
              <a:rPr lang="ru-RU" sz="1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ТВОРЧЕСКИХ  РАБОТ </a:t>
            </a:r>
            <a:r>
              <a:rPr lang="ru-RU" sz="1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СНЕЖНЫЕ ЗАБАВЫ - 2019»</a:t>
            </a:r>
          </a:p>
          <a:p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 ПЕДАГОГОВ И ВОСПИТАННИКОВ ДОШКОЛЬНЫХ ОБРАЗОВАТЕЛЬНЫХ УЧРЕЖДЕНИЙ.</a:t>
            </a:r>
          </a:p>
          <a:p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1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СНЕЖНОЙ ФИГУРЫ:</a:t>
            </a:r>
          </a:p>
          <a:p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«КРОКОДИЛ  ИЗ  СКАЗКИ  КОРНЕЯ ЧУКОВСКОГО «КРАДЕНОЕ СОЛНЦЕ»».</a:t>
            </a:r>
          </a:p>
          <a:p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 детей: 6-7 лет подготовительная групп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pic>
        <p:nvPicPr>
          <p:cNvPr id="8" name="Рисунок 7" descr="C:\Users\User\Documents\конспекты\20190205_10465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7629" y="2670468"/>
            <a:ext cx="1903492" cy="214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8846" b="55261"/>
          <a:stretch/>
        </p:blipFill>
        <p:spPr bwMode="auto">
          <a:xfrm>
            <a:off x="450318" y="2389955"/>
            <a:ext cx="3329594" cy="23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18584" r="20496" b="50000"/>
          <a:stretch/>
        </p:blipFill>
        <p:spPr bwMode="auto">
          <a:xfrm>
            <a:off x="323528" y="4509121"/>
            <a:ext cx="204418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User\Pictures\танец матрешек_Momen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064" y="4509119"/>
            <a:ext cx="2894581" cy="19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87005" y="2389955"/>
            <a:ext cx="2789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 – спортивная игра «Зарница»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6458852"/>
            <a:ext cx="3228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Открытое занятие «Как бывало в старину»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348880"/>
            <a:ext cx="4632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 И </a:t>
            </a:r>
          </a:p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РАСПРОСТРАНЕНИЕ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ОПЫТА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3733874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«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Педагогические 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условия    формирования </a:t>
            </a:r>
            <a:b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  знаний  о  профессиях  взрослых  у  детей </a:t>
            </a:r>
            <a:b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  старшего дошкольного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возраста»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-2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12276"/>
            <a:ext cx="54171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исследования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90203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 формирования знаний о профессиях      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   детей дошкольного возраста имеет решающее значение формирования у ребенка первоначальных     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представлений  о роли труда и значимости профессий       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жизни общества. </a:t>
            </a: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 «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Кем быть</a:t>
            </a: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?» один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важных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каждого современного человека.  Поэтому  формирования знаний у детей старшего дошкольного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возраста актуально на сегодняшний  день.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Мир профессий очень велик и можно «заблудиться»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лабиринте различных профессий и специальностей,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 достаточных знаний о том или ином виде деятельности. Разные виды труда требуют от человека разных и не редко противоречивых качеств. Для дошкольника разобраться в этом без помощи педагога нелегко.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1410" y="2961761"/>
            <a:ext cx="8632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предмет исследования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696" y="3523368"/>
            <a:ext cx="86325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 : формирование знаний у старших дошкольников о профессиях.</a:t>
            </a:r>
          </a:p>
          <a:p>
            <a:pPr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процесс формирования знаний о профессиях взрослых у детей старшего дошкольного возраста.</a:t>
            </a:r>
          </a:p>
          <a:p>
            <a:pPr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определить педагогические условия, способствующие формированию знаний о профессиях у детей старшего дошкольного возраста и в ходе опытно-экспериментальной работы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проверить эффективность.         </a:t>
            </a:r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Гипотеза исследования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знаний о профессиях у детей старшего дошкольного возраста будет проходить успешно, если: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при перспективном планировании и проведении игровых образовательных ситуаций будет учтена взаимосвязь с разными видами деятельности: речевой, художественной, музыкальной, трудовой; 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создать необходимую развивающую предметно-пространственную среду;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активно применять наглядные средства и методы обучения, обусловленные особенностями наглядно-образного познания дошкольниками окружающей действительности.</a:t>
            </a:r>
          </a:p>
          <a:p>
            <a:endParaRPr lang="ru-RU" altLang="ru-RU" sz="3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0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84775"/>
            <a:ext cx="86409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проанализировать психологическую и педагогическую литературу по проблеме исследования;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подобрать диагностический инструментарий для выявления уровня </a:t>
            </a:r>
            <a:r>
              <a:rPr lang="ru-RU" alt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знаний о профессиях взрослых у детей старшего дошкольного возраста;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определить содержание и формы работы по формированию знаний о профессиях у детей старшего дошкольного возраста;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выявить эффективность проведенной работы по формированию знаний о профессиях взрослых у детей старшего дошкольного возраста и сделать вывод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2185214"/>
            <a:ext cx="61877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исследования: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769989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Анализ психологической и педагогической литературы.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Анализ организации и содержание </a:t>
            </a:r>
            <a:r>
              <a:rPr lang="ru-RU" alt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-образовательного процесса МОУ по формированию  знаний о профессиях  у детей старшего дошкольного возраста. 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Опрос, беседы с педагогами ДОУ.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Эксперимент.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Обработка и анализ полученных данных.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4154984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Констатирующий </a:t>
            </a: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 исследования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39760"/>
            <a:ext cx="8640960" cy="1768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lnSpc>
                <a:spcPct val="78000"/>
              </a:lnSpc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выявить уровень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знаний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профессиях у детей старшего дошкольного возраста. </a:t>
            </a:r>
          </a:p>
          <a:p>
            <a:pPr indent="342900"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-подобрать диагностический инструментарий для определения уровня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знаний о профессиях у детей старшего дошкольного возраста;</a:t>
            </a:r>
          </a:p>
          <a:p>
            <a:pPr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провести диагностирование детей старшего дошкольного возраста и проанализировать полученные результаты. </a:t>
            </a:r>
          </a:p>
          <a:p>
            <a:pPr indent="342900" algn="just">
              <a:defRPr/>
            </a:pP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19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0"/>
            <a:ext cx="7719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Диагностические </a:t>
            </a: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методики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234853"/>
              </p:ext>
            </p:extLst>
          </p:nvPr>
        </p:nvGraphicFramePr>
        <p:xfrm>
          <a:off x="251520" y="584775"/>
          <a:ext cx="8665915" cy="4532283"/>
        </p:xfrm>
        <a:graphic>
          <a:graphicData uri="http://schemas.openxmlformats.org/drawingml/2006/table">
            <a:tbl>
              <a:tblPr/>
              <a:tblGrid>
                <a:gridCol w="2653757"/>
                <a:gridCol w="1837216"/>
                <a:gridCol w="4174942"/>
              </a:tblGrid>
              <a:tr h="3545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Название методики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Автор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Цель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754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Диагностическая методика № 1 «Назови профессию»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2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2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Выявить знания названий разных профессий  взрослых.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2FF"/>
                    </a:solidFill>
                  </a:tcPr>
                </a:tc>
              </a:tr>
              <a:tr h="7794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Диагностическая методика № 2 «Угадай профессию».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С.Ф. Арсентьева  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Выявить знания детей о профессиях взрослых, правильное соотношение детьми орудий труда, обобщение профессий.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6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Диагностическая методика № 3 Беседа « Кем трудятся ваши родители?»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2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С. Ф. Арсентьева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2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Выявить имеющиеся знания о профессиях родителей, трудовых профессиональных действиях, которые они выполняют, назначение их труда.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2FF"/>
                    </a:solidFill>
                  </a:tcPr>
                </a:tc>
              </a:tr>
              <a:tr h="659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Диагностическая методика № 4 « Признаки профессий»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С,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Ф.Арсентьева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Выявить выделение существительных признаков профессий, установление сходства и различий между профессиями.</a:t>
                      </a: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1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2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2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7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L="91444" marR="9144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2FF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19" y="4437112"/>
            <a:ext cx="8892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констатирующего исследования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5021887"/>
            <a:ext cx="5256584" cy="171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68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3" y="116632"/>
            <a:ext cx="8081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Формирующий этап исследования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48680"/>
            <a:ext cx="79928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/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indent="342900"/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организовать работу по формированию знаний о профессиях взрослых у детей старшего дошкольного </a:t>
            </a: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возраста.                                            </a:t>
            </a:r>
            <a:r>
              <a:rPr lang="ru-RU" alt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Задачи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342900"/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подобрать педагогические условия формирования знаний о профессиях;</a:t>
            </a:r>
          </a:p>
          <a:p>
            <a:pPr indent="342900"/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определить последовательность и содержание педагогической работы, направленной на формирование знаний о профессиях  взрослых у  детей старшего дошкольного возраста;</a:t>
            </a:r>
          </a:p>
          <a:p>
            <a:pPr indent="342900"/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реализовать и описать отобранные педагогические условия, способствующие формированию знаний о профессиях у детей старшего дошкольного </a:t>
            </a: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возраста.</a:t>
            </a:r>
          </a:p>
          <a:p>
            <a:pPr indent="342900"/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 </a:t>
            </a: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развивающей предметно-пространственной </a:t>
            </a:r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indent="342900"/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педагогической работы</a:t>
            </a:r>
            <a:endParaRPr lang="ru-RU" altLang="ru-RU" sz="32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рассматривание иллюстраций, картинок, фотографий о профессиях взрослых;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беседы;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занятия;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сюжетно –ролевые игры;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игры;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конкурсы  рисунков; 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прогулки;    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экскурсии;   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литературы;  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разгадывание загадок;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вечер развлечений;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беседа с родителями о профориентации;</a:t>
            </a:r>
          </a:p>
          <a:p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консультации для родителей;</a:t>
            </a:r>
          </a:p>
          <a:p>
            <a:pPr indent="342900"/>
            <a:endParaRPr lang="ru-RU" altLang="ru-RU" sz="1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2900">
              <a:buFontTx/>
              <a:buAutoNum type="arabicPeriod"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50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WP_20151110_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9210"/>
            <a:ext cx="3384550" cy="16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WP_20151110_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239210"/>
            <a:ext cx="2881313" cy="213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3267"/>
            <a:ext cx="2087562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WP_20150526_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23296"/>
            <a:ext cx="32416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WP_20150526_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4730393"/>
            <a:ext cx="32400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WP_20150526_0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69" y="2054888"/>
            <a:ext cx="23209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uchastk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36" y="2013044"/>
            <a:ext cx="1701944" cy="141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WP_20150526_0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72" y="2633532"/>
            <a:ext cx="17541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WP_20151110_0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36" y="3819261"/>
            <a:ext cx="2422024" cy="256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:\Users\User\Desktop\Новая папка\Camera Roll\WP_20160623_00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14" y="4437111"/>
            <a:ext cx="2921545" cy="194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06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1988840"/>
            <a:ext cx="4334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cs typeface="Times New Roman" pitchFamily="18" charset="0"/>
              </a:rPr>
              <a:t>     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ПИВОВАРЧИК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ТАТЬЯНА ИВАНОВНА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2823" y="3982762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работы:                   МОУ «ЦО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Ревякинский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стаж:    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лет в МОУ «ЦО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Ревякинский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                    1 категория                                              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158" y="3507053"/>
            <a:ext cx="402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Дата рождения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              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31.03.67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2158" y="4930887"/>
            <a:ext cx="561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электронной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очты: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9197" y="493088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pivovarchik67@mail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b="13508"/>
          <a:stretch/>
        </p:blipFill>
        <p:spPr bwMode="auto">
          <a:xfrm>
            <a:off x="6677151" y="188640"/>
            <a:ext cx="2071312" cy="368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8103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0"/>
            <a:ext cx="8262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Контрольный этап исследования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84775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выявить динамику в формировании знаний о профессиях у детей старшего дошкольного возраста.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провести повторное диагностирование детей дошкольного возраста, </a:t>
            </a:r>
          </a:p>
          <a:p>
            <a:pPr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сравнить результаты констатирующего и контрольного эксперимента,</a:t>
            </a:r>
          </a:p>
          <a:p>
            <a:pPr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выявить эффективность использованных педагогических условий, направленных на формирование знаний о профессиях у детей старшего дошкольного возраста.</a:t>
            </a:r>
          </a:p>
          <a:p>
            <a:pPr algn="just">
              <a:defRPr/>
            </a:pP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204864"/>
            <a:ext cx="9217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контрольного этапа исследования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789639"/>
            <a:ext cx="3276363" cy="18115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4832285"/>
            <a:ext cx="11233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проведения</a:t>
            </a:r>
          </a:p>
          <a:p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констатирующего и контрольного этапов </a:t>
            </a:r>
            <a:endParaRPr lang="ru-RU" altLang="ru-RU" sz="32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7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8103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764704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Позволил выявить эффективность проведенной педагогической работы,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результатом которой явилось овладение знаниями о профессиях взрослых. Точные знания о названии профессий и орудий труда показали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дети, выделение сходства и различия между профессиями у некоторых детей требовало наводящих вопросов. Дети стали понимать значимость труда взрослых. Все дети знают профессии своих родителей.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результатов констатирующего и контрольного этапов эксперимента, а так же обработка результатов позволили подтвердить качественные изменения, которые произошли в формировании знаний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профессиях взрослых у детей старшего дошкольного возраста. В ходе формирующего этапа эксперимента были подобранны и на практике 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апробированы педагогические условия, способствующие формированию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знаний о профессиях у детей старшего дошкольного возраста. Контрольный этап эксперимента показал эффективность проведенной </a:t>
            </a:r>
          </a:p>
          <a:p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и позволил доказать выдвинутую гипотезу.</a:t>
            </a:r>
          </a:p>
          <a:p>
            <a:endParaRPr lang="ru-RU" alt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3752165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Сравнительный анализ работы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235114"/>
              </p:ext>
            </p:extLst>
          </p:nvPr>
        </p:nvGraphicFramePr>
        <p:xfrm>
          <a:off x="251520" y="4336940"/>
          <a:ext cx="3371850" cy="1571625"/>
        </p:xfrm>
        <a:graphic>
          <a:graphicData uri="http://schemas.openxmlformats.org/drawingml/2006/table">
            <a:tbl>
              <a:tblPr/>
              <a:tblGrid>
                <a:gridCol w="3371850"/>
              </a:tblGrid>
              <a:tr h="719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Констатирующий э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тап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4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680901"/>
              </p:ext>
            </p:extLst>
          </p:nvPr>
        </p:nvGraphicFramePr>
        <p:xfrm>
          <a:off x="818739" y="4797153"/>
          <a:ext cx="2745150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Лист" r:id="rId4" imgW="2781289" imgH="2676510" progId="Excel.Sheet.8">
                  <p:embed/>
                </p:oleObj>
              </mc:Choice>
              <mc:Fallback>
                <p:oleObj name="Лист" r:id="rId4" imgW="2781289" imgH="2676510" progId="Excel.Sheet.8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739" y="4797153"/>
                        <a:ext cx="2745150" cy="18722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436096" y="4336940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Контрольный этап</a:t>
            </a:r>
            <a:endParaRPr lang="ru-RU" altLang="ru-RU" sz="1400" dirty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8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4786345"/>
              </p:ext>
            </p:extLst>
          </p:nvPr>
        </p:nvGraphicFramePr>
        <p:xfrm>
          <a:off x="5148064" y="4797152"/>
          <a:ext cx="3137536" cy="175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Лист" r:id="rId6" imgW="2781133" imgH="2676681" progId="Excel.Sheet.8">
                  <p:embed/>
                </p:oleObj>
              </mc:Choice>
              <mc:Fallback>
                <p:oleObj name="Лист" r:id="rId6" imgW="2781133" imgH="2676681" progId="Excel.Sheet.8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4797152"/>
                        <a:ext cx="3137536" cy="1754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5704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8103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0"/>
            <a:ext cx="4183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764703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Эффективность формирования знаний о профессиях у детей старшего дошкольного возраста может быть значительно повышена, если использовать в работе с детьми различные методы ознакомления с профессиями.</a:t>
            </a:r>
          </a:p>
          <a:p>
            <a:pPr algn="just">
              <a:lnSpc>
                <a:spcPct val="80000"/>
              </a:lnSpc>
            </a:pP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по ознакомлению с профессиями должна осуществляться в системе, включающей: наглядно – образные средства и методы обучения. Конкретные знания и представления о профессиях давались детям по схеме: название профессии – место работы – условия труда – инструменты для работы – выполняемые трудовые операции – результат труда. Эффективными методами в работе были беседы и встречи с представителями профессий, применение</a:t>
            </a:r>
          </a:p>
          <a:p>
            <a:pPr algn="just">
              <a:lnSpc>
                <a:spcPct val="80000"/>
              </a:lnSpc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наглядного материала, наблюдения за трудовым процессом.</a:t>
            </a:r>
          </a:p>
          <a:p>
            <a:pPr algn="just">
              <a:lnSpc>
                <a:spcPct val="80000"/>
              </a:lnSpc>
            </a:pP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проведенном исследовании была выполнена поставленная цель, реализованы задачи. В процессе экспериментальной работы удалось расширить уровень знаний о профессиях взрослых у детей старшего дошкольного возраста, используя  разные формы и методы в работе.</a:t>
            </a:r>
          </a:p>
          <a:p>
            <a:pPr algn="just">
              <a:lnSpc>
                <a:spcPct val="80000"/>
              </a:lnSpc>
            </a:pP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WP_20150128_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42359"/>
            <a:ext cx="6048672" cy="28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87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2420888"/>
            <a:ext cx="4663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ИНДИВИДУАЛЬНЫЙ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ОБРАЗОВАТЕЛЬНЫЙ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МАРШРУТ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-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894" y="1052154"/>
            <a:ext cx="999273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творчества детей дошкольного образования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через театральную игру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максимальная ориентация на творчество детей, на развитие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психофизических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ощущений, раскрепощение личности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925" y="836712"/>
            <a:ext cx="9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16537" y="575102"/>
            <a:ext cx="4310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по самообразованию</a:t>
            </a:r>
          </a:p>
          <a:p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29889"/>
            <a:ext cx="2664296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898" y="2647344"/>
            <a:ext cx="86655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Наблюдая за детьми, я обратила внимание, что наряду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 чрезвычайной любознательностью и огромным желанием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ознавать окружающий мир, им тяжело преображаться в персонажей,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заимодействовать в рамках игры. Исходя из этого в работу с детьми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внедрила игры – драматизации: «Скажите, эти мышки храбрецы или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трусишки», «Волк и лиса», «Жадный заяц», воспитываю  у детей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ыразительность движений и речи, воображение, фантазию, творческую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самостоятельность, организаторские качества.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с пением «Кто колечко найдет», «Извивающийся ручеёк», в этих играх у детей развиваю умение 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ладеть своим телом, соотносить темп и ритм движений. Подвижные игры: «Курица и цыплята», «Лентяи  поросятки», «Паук и муха» – дети учатся передавать общий характер движений, реагируют на одни  сигналы и удерживаются от других, координируют движения рук, ног, сочетают движения с речью.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группе изготовлены разные виды театров: «Кукольный театр», «Театр – мягкая игрушка», « Настольный  театр», « Театр масок», « Театр на палочках», « Конусный театр», «Плоскостной театр», «Театр Би-Ба-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0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6551" r="9094" b="5140"/>
          <a:stretch/>
        </p:blipFill>
        <p:spPr bwMode="auto">
          <a:xfrm>
            <a:off x="195892" y="3766092"/>
            <a:ext cx="3040720" cy="272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891" y="6510954"/>
            <a:ext cx="3728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Новогодний утренник совместно с родителями</a:t>
            </a:r>
          </a:p>
        </p:txBody>
      </p:sp>
      <p:pic>
        <p:nvPicPr>
          <p:cNvPr id="5" name="Рисунок 5" descr="C:\Users\User\Pictures\танец морозилок.MTS_snapshot_07.10_[2017.11.04_17.15.0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/>
          <a:stretch>
            <a:fillRect/>
          </a:stretch>
        </p:blipFill>
        <p:spPr bwMode="auto">
          <a:xfrm>
            <a:off x="3381137" y="4398153"/>
            <a:ext cx="2270983" cy="211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39248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64088" y="2348881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областном фестивале творческих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коллективов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«Поколение МЫ»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10546"/>
            <a:ext cx="3220334" cy="177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13684" r="12341" b="-9276"/>
          <a:stretch/>
        </p:blipFill>
        <p:spPr bwMode="auto">
          <a:xfrm>
            <a:off x="6017366" y="5101763"/>
            <a:ext cx="2448272" cy="168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62938" y="4700274"/>
            <a:ext cx="2811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Музыкальная сказка «Мешок яблок»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9" t="4712" b="16038"/>
          <a:stretch/>
        </p:blipFill>
        <p:spPr bwMode="auto">
          <a:xfrm>
            <a:off x="207861" y="116632"/>
            <a:ext cx="3716065" cy="28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7861" y="2960948"/>
            <a:ext cx="1682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«Под грибом»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70898"/>
            <a:ext cx="3077243" cy="217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474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2420888"/>
            <a:ext cx="58326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ОТЗЫВЫ 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МОИХ КОЛЛЕГ, 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РОДИТЕЛЕЙ, 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ВОСПИТАННИКОВ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AppData\Local\Microsoft\Windows\INetCache\IE\SM9O74VY\20181114_114945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5566" r="1027" b="9257"/>
          <a:stretch/>
        </p:blipFill>
        <p:spPr bwMode="auto">
          <a:xfrm rot="600000">
            <a:off x="5568105" y="611089"/>
            <a:ext cx="3043604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AppData\Local\Microsoft\Windows\INetCache\IE\IT5T0XLM\20181114_11591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0216" y="2776474"/>
            <a:ext cx="292800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AppData\Local\Microsoft\Windows\INetCache\IE\IT5T0XLM\20181114_114916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r="5174"/>
          <a:stretch/>
        </p:blipFill>
        <p:spPr bwMode="auto">
          <a:xfrm rot="5400000">
            <a:off x="1979713" y="620690"/>
            <a:ext cx="230425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AppData\Local\Microsoft\Windows\INetCache\IE\SM9O74VY\20181114_114930[2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302" y="1585585"/>
            <a:ext cx="2544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\AppData\Local\Microsoft\Windows\INetCache\IE\7X8UVPEG\20181114_115037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345" b="8157"/>
          <a:stretch/>
        </p:blipFill>
        <p:spPr bwMode="auto">
          <a:xfrm>
            <a:off x="4052711" y="1484999"/>
            <a:ext cx="2736067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AppData\Local\Microsoft\Windows\INetCache\IE\JWS4ABC8\20181114_114958[1]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3929" b="2415"/>
          <a:stretch/>
        </p:blipFill>
        <p:spPr bwMode="auto">
          <a:xfrm rot="-1140000">
            <a:off x="773232" y="3338432"/>
            <a:ext cx="3980399" cy="29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User\AppData\Local\Microsoft\Windows\INetCache\IE\IT5T0XLM\20181114_115050[1]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716" r="8288" b="3469"/>
          <a:stretch/>
        </p:blipFill>
        <p:spPr bwMode="auto">
          <a:xfrm rot="5400000">
            <a:off x="4220854" y="3672694"/>
            <a:ext cx="1796070" cy="149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User\AppData\Local\Microsoft\Windows\INetCache\IE\7X8UVPEG\20181114_115058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5968" b="5075"/>
          <a:stretch/>
        </p:blipFill>
        <p:spPr bwMode="auto">
          <a:xfrm>
            <a:off x="5420744" y="4941168"/>
            <a:ext cx="2368244" cy="17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9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2780928"/>
            <a:ext cx="240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ФОТОАРХИВ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14327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Pictures\танец матрешек_Mo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06766"/>
            <a:ext cx="3528008" cy="20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21" y="579030"/>
            <a:ext cx="3203931" cy="164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879935" cy="141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er\Pictures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84" y="3016794"/>
            <a:ext cx="2372984" cy="16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21" y="4751711"/>
            <a:ext cx="2591904" cy="183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1" descr="E:\Утренник 19.02.16\IMG_297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811186"/>
            <a:ext cx="2879936" cy="240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User\Pictures\урок отк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09" y="2491620"/>
            <a:ext cx="33845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Pictures\7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5"/>
          <a:stretch/>
        </p:blipFill>
        <p:spPr bwMode="auto">
          <a:xfrm>
            <a:off x="210084" y="4818631"/>
            <a:ext cx="2372984" cy="17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84" y="579030"/>
            <a:ext cx="2372984" cy="225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2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06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8212" y="23360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ПЕДАГОГИЧЕСКОЕ  КРЕДО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3068960"/>
            <a:ext cx="54274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ru-RU" alt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Научить человека быть счастливым нельзя,</a:t>
            </a:r>
          </a:p>
          <a:p>
            <a:pPr lvl="1">
              <a:lnSpc>
                <a:spcPct val="90000"/>
              </a:lnSpc>
            </a:pPr>
            <a:r>
              <a:rPr lang="ru-RU" alt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н</a:t>
            </a:r>
            <a:r>
              <a:rPr lang="ru-RU" alt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о воспитать его так. чтобы он был счастливым, можно.</a:t>
            </a:r>
          </a:p>
          <a:p>
            <a:pPr lvl="1">
              <a:lnSpc>
                <a:spcPct val="90000"/>
              </a:lnSpc>
            </a:pPr>
            <a:r>
              <a:rPr lang="ru-RU" alt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alt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               </a:t>
            </a:r>
            <a:r>
              <a:rPr lang="ru-RU" altLang="ru-RU" sz="28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А.С.Макаренко</a:t>
            </a:r>
            <a:r>
              <a:rPr lang="ru-RU" alt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.</a:t>
            </a:r>
            <a:endParaRPr lang="ru-RU" altLang="ru-RU" sz="2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0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2636912"/>
            <a:ext cx="5105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ТВОРЧЕСКАЯ МАСТЕРСКАЯ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Новая папка\Camera Roll\WP_20150305_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34" y="2621933"/>
            <a:ext cx="1927804" cy="216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AppData\Local\Microsoft\Windows\INetCache\IE\JWS4ABC8\20181119_12183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41936" y="317934"/>
            <a:ext cx="2016223" cy="175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AppData\Local\Microsoft\Windows\INetCache\IE\7X8UVPEG\20181121_104328[2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" y="410001"/>
            <a:ext cx="2344086" cy="190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AppData\Local\Microsoft\Windows\INetCache\IE\JWS4ABC8\20181129_172446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 bwMode="auto">
          <a:xfrm rot="5400000">
            <a:off x="-47191" y="5018482"/>
            <a:ext cx="1936570" cy="13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AppData\Local\Microsoft\Windows\INetCache\IE\IT5T0XLM\20181129_160309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33" y="4725146"/>
            <a:ext cx="2582096" cy="193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AppData\Local\Microsoft\Windows\INetCache\IE\IT5T0XLM\20181129_154705[1]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" t="-2158" r="565" b="2158"/>
          <a:stretch/>
        </p:blipFill>
        <p:spPr bwMode="auto">
          <a:xfrm>
            <a:off x="271088" y="2532726"/>
            <a:ext cx="2589357" cy="193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71227" y="2532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271227" y="2204866"/>
            <a:ext cx="1762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Поделки для малышей</a:t>
            </a:r>
            <a:endParaRPr lang="ru-RU" sz="1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8222" y="192382"/>
            <a:ext cx="2016224" cy="200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05" y="188642"/>
            <a:ext cx="2574284" cy="19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61701" y="2251677"/>
            <a:ext cx="2028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 «Моя родословная</a:t>
            </a:r>
            <a:endParaRPr lang="ru-RU" sz="1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33" y="2583262"/>
            <a:ext cx="1800200" cy="224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81" y="2583262"/>
            <a:ext cx="2103040" cy="18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09119" y="4826544"/>
            <a:ext cx="3930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Оформление  музыкального зала и подарки для мамы</a:t>
            </a:r>
            <a:endParaRPr lang="ru-RU" sz="1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2007" y="2492896"/>
            <a:ext cx="31096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</a:t>
            </a:r>
          </a:p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СРЕДА  </a:t>
            </a:r>
          </a:p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В </a:t>
            </a:r>
          </a:p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ГРУППЕ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5660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AppData\Local\Microsoft\Windows\INetCache\Content.Word\20181017_1437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0216" y="1079345"/>
            <a:ext cx="2232025" cy="16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AppData\Local\Microsoft\Windows\INetCache\Content.Word\20181017_1439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9466" y="931027"/>
            <a:ext cx="1785386" cy="1523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AppData\Local\Microsoft\Windows\INetCache\Content.Word\20181017_1440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12" y="843760"/>
            <a:ext cx="1599298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AppData\Local\Microsoft\Windows\INetCache\Content.Word\20181017_14420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7"/>
          <a:stretch/>
        </p:blipFill>
        <p:spPr bwMode="auto">
          <a:xfrm rot="5400000">
            <a:off x="71367" y="1024449"/>
            <a:ext cx="1975485" cy="161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AppData\Local\Microsoft\Windows\INetCache\Content.Word\20181017_1442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3497" y="2841185"/>
            <a:ext cx="1657985" cy="161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INetCache\Content.Word\20181017_14424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5800336"/>
            <a:ext cx="1611378" cy="88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Microsoft\Windows\INetCache\IE\7X8UVPEG\20181102_172308[2]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5133" y="593261"/>
            <a:ext cx="1417719" cy="161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AppData\Local\Microsoft\Windows\INetCache\Content.Word\20181017_16172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3" y="5120251"/>
            <a:ext cx="1813560" cy="136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AppData\Local\Microsoft\Windows\INetCache\Content.Word\20181017_16364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5383" y="2388480"/>
            <a:ext cx="2235200" cy="16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AppData\Local\Microsoft\Windows\INetCache\Content.Word\20181017_143238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2896" y="3956472"/>
            <a:ext cx="1942191" cy="161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AppData\Local\Microsoft\Windows\INetCache\Content.Word\20181017_143220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7892" y="2113235"/>
            <a:ext cx="1452198" cy="161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AppData\Local\Microsoft\Windows\INetCache\Content.Word\20181017_143158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6501" y="3237532"/>
            <a:ext cx="1571743" cy="15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AppData\Local\Microsoft\Windows\INetCache\Content.Word\20181017_143951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5372" y="2754295"/>
            <a:ext cx="1686976" cy="149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AppData\Local\Microsoft\Windows\INetCache\Content.Word\20181017_155712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1253" y="4979966"/>
            <a:ext cx="1745615" cy="131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User\Desktop\фото с телефона\20181017_155556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8125" y="4846646"/>
            <a:ext cx="1882775" cy="141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User\AppData\Local\Microsoft\Windows\INetCache\IE\SM9O74VY\20181022_155845[1]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2763" y="4783451"/>
            <a:ext cx="1492250" cy="187447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1619672" y="116632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7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5660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188640"/>
            <a:ext cx="583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Вторая младшая группа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4" y="943883"/>
            <a:ext cx="2555776" cy="25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5"/>
          <a:stretch/>
        </p:blipFill>
        <p:spPr bwMode="auto">
          <a:xfrm>
            <a:off x="6372200" y="764704"/>
            <a:ext cx="2704034" cy="321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4" y="3645024"/>
            <a:ext cx="2101416" cy="28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45024"/>
            <a:ext cx="2052000" cy="28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t="15346" r="11136" b="9296"/>
          <a:stretch/>
        </p:blipFill>
        <p:spPr bwMode="auto">
          <a:xfrm>
            <a:off x="3191650" y="943882"/>
            <a:ext cx="2792017" cy="25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2" b="5999"/>
          <a:stretch/>
        </p:blipFill>
        <p:spPr bwMode="auto">
          <a:xfrm>
            <a:off x="6804248" y="3980122"/>
            <a:ext cx="2258239" cy="246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11" y="3645024"/>
            <a:ext cx="1858389" cy="28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21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5660" y="7378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183" y="1412776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Одной из целей 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образовательной  программы дошкольного образования «От рождения до школы» 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забота о здоровье, эмоциональном благополучии и своевременном разностороннем развитии каждого ребенка, формирование у детей интереса и ценностного отношения к занятиям физической культурой.</a:t>
            </a:r>
          </a:p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Важную роль играет в этом правильно организованная предметно-пространственная среда, которая  является  развивающей, интересной, стимулирующей к двигательной активности. Для этого в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группе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«Светлячок» МОУ «ЦО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Ревякинский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мы используем нестандартное  физкультурное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 изготовленное  воспитателями и родителями нашей группы.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0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«Нестандартное физкультурно – оздоровительное оборудование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во второй младшей группе своими руками»</a:t>
            </a:r>
            <a:endParaRPr lang="ru-RU" sz="3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23196" y="4269468"/>
            <a:ext cx="207632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7374" r="8084" b="14289"/>
          <a:stretch/>
        </p:blipFill>
        <p:spPr bwMode="auto">
          <a:xfrm>
            <a:off x="5443437" y="4518373"/>
            <a:ext cx="1368027" cy="176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7" r="10692" b="10324"/>
          <a:stretch/>
        </p:blipFill>
        <p:spPr bwMode="auto">
          <a:xfrm rot="5400000">
            <a:off x="3463702" y="4622139"/>
            <a:ext cx="2247914" cy="155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14188" r="9284" b="10043"/>
          <a:stretch/>
        </p:blipFill>
        <p:spPr bwMode="auto">
          <a:xfrm rot="5400000">
            <a:off x="1624300" y="4742121"/>
            <a:ext cx="219362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9" b="14648"/>
          <a:stretch/>
        </p:blipFill>
        <p:spPr bwMode="auto">
          <a:xfrm rot="5400000">
            <a:off x="-227428" y="4531897"/>
            <a:ext cx="239805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53277" y="3998099"/>
            <a:ext cx="1731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Массажные дорожки 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216" y="6528985"/>
            <a:ext cx="161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пуговиц и гречки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3728" y="6552032"/>
            <a:ext cx="899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гальки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742" y="6528985"/>
            <a:ext cx="891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мочалки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7389" y="6436652"/>
            <a:ext cx="601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счеты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95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" y="-5567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9539"/>
          <a:stretch/>
        </p:blipFill>
        <p:spPr bwMode="auto">
          <a:xfrm rot="5400000">
            <a:off x="470525" y="3164446"/>
            <a:ext cx="2880320" cy="33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73" y="2650172"/>
            <a:ext cx="2712098" cy="361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r="14772" b="14491"/>
          <a:stretch/>
        </p:blipFill>
        <p:spPr bwMode="auto">
          <a:xfrm>
            <a:off x="3995936" y="3398637"/>
            <a:ext cx="169232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496074" cy="157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260649"/>
            <a:ext cx="5472608" cy="1440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нас разработаны конспекты занятий и развлечений с использованием нестандартного физкультурного оборудования, которые успешно применяются на практике. В  группе создан физкультурный уголок «Физкульт-ура!», где в доступном для детей месте находятся пособия для развития двигательной активности.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628800"/>
            <a:ext cx="6462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использовании нестандартного физического оборудования ставим перед собой следующие задачи: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 создать эмоциональный комфорт для детей в группе и на занятиях;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•стимулировать желание детей заниматься двигательной активностью;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 развивать чувство равновесия, координацию движений; улучшать ориентировку в пространстве.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539" y="6371455"/>
            <a:ext cx="6584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Нестандартное   физкультурно-оздоровительное оборудование своими руками 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2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2132856"/>
            <a:ext cx="429624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выбрала профессию такую,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лучше мне на свете не найти.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 каждым новым годом  убеждаюсь, 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я иду  по верному  пути!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детей такая радость!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Дарить улыбки им и согревать теплом,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Учить всему, что я сама умею,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Примером быть  всегда им и во всём!</a:t>
            </a:r>
          </a:p>
          <a:p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2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7" y="836712"/>
            <a:ext cx="6138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ПРОФЕССИАНАЛЬНАЯ   КАРТА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AppData\Local\Microsoft\Windows\INetCache\IE\SM9O74VY\20181114_11020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498" y="1620885"/>
            <a:ext cx="1857212" cy="139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Microsoft\Windows\INetCache\IE\SM9O74VY\20181114_110622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 r="5503"/>
          <a:stretch/>
        </p:blipFill>
        <p:spPr bwMode="auto">
          <a:xfrm rot="5400000">
            <a:off x="1458708" y="1622823"/>
            <a:ext cx="2448272" cy="19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Microsoft\Windows\INetCache\IE\JWS4ABC8\20181114_11023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9743" y="1640762"/>
            <a:ext cx="2448275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Microsoft\Windows\INetCache\IE\JWS4ABC8\20180917_13593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2585" y="4405322"/>
            <a:ext cx="2496269" cy="187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User\AppData\Local\Microsoft\Windows\INetCache\Content.Word\20180917_14000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21238" y="4101506"/>
            <a:ext cx="3528392" cy="2496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C:\Users\User\AppData\Local\Microsoft\Windows\INetCache\IE\SM9O74VY\20181114_123359[1]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6374" r="5612" b="7455"/>
          <a:stretch/>
        </p:blipFill>
        <p:spPr bwMode="auto">
          <a:xfrm>
            <a:off x="5750119" y="1388736"/>
            <a:ext cx="30967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AppData\Local\Microsoft\Windows\INetCache\IE\7X8UVPEG\20181114_124205[1]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t="2984" r="2328" b="3312"/>
          <a:stretch/>
        </p:blipFill>
        <p:spPr bwMode="auto">
          <a:xfrm>
            <a:off x="7136076" y="4014348"/>
            <a:ext cx="171078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AppData\Local\Microsoft\Windows\INetCache\IE\SM9O74VY\20181114_125149[2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27124" r="168" b="25488"/>
          <a:stretch/>
        </p:blipFill>
        <p:spPr bwMode="auto">
          <a:xfrm>
            <a:off x="6021172" y="5627504"/>
            <a:ext cx="2554634" cy="9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88203863"/>
              </p:ext>
            </p:extLst>
          </p:nvPr>
        </p:nvGraphicFramePr>
        <p:xfrm>
          <a:off x="-2268760" y="32129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9672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pic>
        <p:nvPicPr>
          <p:cNvPr id="8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"/>
            <a:ext cx="9144000" cy="68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47059" y="1556792"/>
            <a:ext cx="7816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ЛИЧНОСТНЫЕ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ХАРАКТЕРИСТИКИ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39" y="2510899"/>
            <a:ext cx="323633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Ответственность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Отзывчивость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Находчивость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Самокритичность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Работоспособность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Сострадание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Тактичность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Умение ладить с людьми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Энтузиазм</a:t>
            </a:r>
          </a:p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▪ Целеустремленность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52536" y="692696"/>
            <a:ext cx="10009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ИНФОРМАЦИОННО – КОММУНИКАТИВНЫЙ 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ТЕХНОЛОГИЙ (ИКТ)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609" y="1875362"/>
            <a:ext cx="882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7441" y="2499285"/>
            <a:ext cx="867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441" y="2244694"/>
            <a:ext cx="8571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ИКТ в своей работе использую, чтобы осуществлять: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Подбор иллюстративного материала к ОД, информации для родителей (сканирование, интернет, принтер,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презентации).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Подбор дополнительного познавательного материала к ОД.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Оформление групповой документации, отчетов.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Создание презентаций  для повышения эффективности ОД с детьми и педагогической компетенции у родителей в различных мероприятиях.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 своей работе с детьми использую созданные мною презентации: «Славный День Победы», «День космонавтики», «Осень», «Насекомые», «Прославляем старину».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Собрана папка видео материала для   развития  дошкольников (видео ролики, обучающие мультфильмы).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Собраны схемы, карточки для развития речи, по окружающему миру.</a:t>
            </a:r>
          </a:p>
        </p:txBody>
      </p:sp>
    </p:spTree>
    <p:extLst>
      <p:ext uri="{BB962C8B-B14F-4D97-AF65-F5344CB8AC3E}">
        <p14:creationId xmlns:p14="http://schemas.microsoft.com/office/powerpoint/2010/main" val="346887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20688"/>
            <a:ext cx="7850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ДОСТИЖЕНИЯ  И  РЕЗУЛЬТАТЫ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ПЕДАГОГИЧЕСКОЙ  ДЕЯТЕЛЬНОСТИ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55905"/>
            <a:ext cx="3240360" cy="426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ser\AppData\Local\Microsoft\Windows\INetCache\IE\JWS4ABC8\20181114_125722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/>
          <a:stretch/>
        </p:blipFill>
        <p:spPr bwMode="auto">
          <a:xfrm rot="5400000">
            <a:off x="2399815" y="4020240"/>
            <a:ext cx="2765920" cy="224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AppData\Local\Microsoft\Windows\INetCache\IE\7X8UVPEG\20181114_125702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3899" b="4371"/>
          <a:stretch/>
        </p:blipFill>
        <p:spPr bwMode="auto">
          <a:xfrm rot="5400000">
            <a:off x="167566" y="4028559"/>
            <a:ext cx="2765922" cy="22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AppData\Local\Microsoft\Windows\INetCache\IE\7X8UVPEG\20181114_130730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5098" b="6772"/>
          <a:stretch/>
        </p:blipFill>
        <p:spPr bwMode="auto">
          <a:xfrm>
            <a:off x="2771800" y="1755905"/>
            <a:ext cx="2520280" cy="16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AppData\Local\Microsoft\Windows\INetCache\IE\JWS4ABC8\20181114_130723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r="24073" b="7826"/>
          <a:stretch/>
        </p:blipFill>
        <p:spPr bwMode="auto">
          <a:xfrm>
            <a:off x="375615" y="1755905"/>
            <a:ext cx="2252169" cy="16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7163" y="6021288"/>
            <a:ext cx="3259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Призовое место в Международном конкурсе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«Люблю свою Россию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3699" y="6523484"/>
            <a:ext cx="2331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районном  семинаре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511" y="3440032"/>
            <a:ext cx="5061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Призовое место в конкурсе по благоустройству  участка детского сада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17293" y="-425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476672"/>
            <a:ext cx="79736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 И РЕЗУЛЬТАТЫ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ПЕДАГОГИЧЕСКОЙ  ДЕЯТЕЛЬНОСТИ</a:t>
            </a:r>
            <a:endParaRPr lang="ru-RU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C:\Users\User\AppData\Local\Microsoft\Windows\INetCache\IE\IT5T0XLM\20181114_124616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" r="3609" b="7185"/>
          <a:stretch/>
        </p:blipFill>
        <p:spPr bwMode="auto">
          <a:xfrm rot="5400000">
            <a:off x="-249208" y="2453625"/>
            <a:ext cx="395378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613"/>
          <a:stretch/>
        </p:blipFill>
        <p:spPr bwMode="auto">
          <a:xfrm rot="16200000">
            <a:off x="2681715" y="2475032"/>
            <a:ext cx="3989848" cy="280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2003" b="4718"/>
          <a:stretch/>
        </p:blipFill>
        <p:spPr bwMode="auto">
          <a:xfrm rot="16200000">
            <a:off x="5574775" y="2516963"/>
            <a:ext cx="3953782" cy="268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321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6.depositphotos.com/1000391/604/v/950/depositphotos_6046515-stock-illustration-magic-background-with-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9180" r="40000" b="12749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753536"/>
            <a:ext cx="2254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AppData\Local\Microsoft\Windows\INetCache\IE\JWS4ABC8\20181114_112322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" b="4626"/>
          <a:stretch/>
        </p:blipFill>
        <p:spPr bwMode="auto">
          <a:xfrm rot="5400000">
            <a:off x="161771" y="1561800"/>
            <a:ext cx="2185447" cy="173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AppData\Local\Microsoft\Windows\INetCache\IE\7X8UVPEG\20181114_112258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" b="5404"/>
          <a:stretch/>
        </p:blipFill>
        <p:spPr bwMode="auto">
          <a:xfrm rot="5400000">
            <a:off x="1900139" y="1804886"/>
            <a:ext cx="2687999" cy="178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AppData\Local\Microsoft\Windows\INetCache\IE\IT5T0XLM\20181114_112311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7"/>
          <a:stretch/>
        </p:blipFill>
        <p:spPr bwMode="auto">
          <a:xfrm rot="5400000">
            <a:off x="6200644" y="1126787"/>
            <a:ext cx="2640000" cy="17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AppData\Local\Microsoft\Windows\INetCache\IE\SM9O74VY\20181114_112244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 r="1838"/>
          <a:stretch/>
        </p:blipFill>
        <p:spPr bwMode="auto">
          <a:xfrm rot="5400000">
            <a:off x="218854" y="3775849"/>
            <a:ext cx="3204032" cy="233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AppData\Local\Microsoft\Windows\INetCache\IE\JWS4ABC8\20181114_112220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 rot="5400000">
            <a:off x="4208511" y="1690614"/>
            <a:ext cx="247179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AppData\Local\Microsoft\Windows\INetCache\IE\SM9O74VY\20181114_112335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50371" y="3754304"/>
            <a:ext cx="3387001" cy="255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r="3860"/>
          <a:stretch/>
        </p:blipFill>
        <p:spPr bwMode="auto">
          <a:xfrm>
            <a:off x="6409689" y="3304803"/>
            <a:ext cx="2221909" cy="32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3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1896</Words>
  <Application>Microsoft Office PowerPoint</Application>
  <PresentationFormat>Экран (4:3)</PresentationFormat>
  <Paragraphs>266</Paragraphs>
  <Slides>37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121</cp:revision>
  <dcterms:created xsi:type="dcterms:W3CDTF">2018-06-26T19:24:46Z</dcterms:created>
  <dcterms:modified xsi:type="dcterms:W3CDTF">2019-11-25T17:21:05Z</dcterms:modified>
</cp:coreProperties>
</file>